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6"/>
    <p:sldMasterId id="2147483675" r:id="rId7"/>
  </p:sldMasterIdLst>
  <p:notesMasterIdLst>
    <p:notesMasterId r:id="rId34"/>
  </p:notesMasterIdLst>
  <p:handoutMasterIdLst>
    <p:handoutMasterId r:id="rId35"/>
  </p:handoutMasterIdLst>
  <p:sldIdLst>
    <p:sldId id="256" r:id="rId8"/>
    <p:sldId id="402" r:id="rId9"/>
    <p:sldId id="367" r:id="rId10"/>
    <p:sldId id="369" r:id="rId11"/>
    <p:sldId id="276" r:id="rId12"/>
    <p:sldId id="368" r:id="rId13"/>
    <p:sldId id="265" r:id="rId14"/>
    <p:sldId id="397" r:id="rId15"/>
    <p:sldId id="366" r:id="rId16"/>
    <p:sldId id="404" r:id="rId17"/>
    <p:sldId id="405" r:id="rId18"/>
    <p:sldId id="270" r:id="rId19"/>
    <p:sldId id="399" r:id="rId20"/>
    <p:sldId id="398" r:id="rId21"/>
    <p:sldId id="400" r:id="rId22"/>
    <p:sldId id="401" r:id="rId23"/>
    <p:sldId id="406" r:id="rId24"/>
    <p:sldId id="407" r:id="rId25"/>
    <p:sldId id="411" r:id="rId26"/>
    <p:sldId id="408" r:id="rId27"/>
    <p:sldId id="409" r:id="rId28"/>
    <p:sldId id="410" r:id="rId29"/>
    <p:sldId id="412" r:id="rId30"/>
    <p:sldId id="413" r:id="rId31"/>
    <p:sldId id="414" r:id="rId32"/>
    <p:sldId id="415"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Equinor" panose="020B0604020202020204" charset="0"/>
      <p:regular r:id="rId40"/>
      <p:bold r:id="rId41"/>
      <p:italic r:id="rId42"/>
      <p:boldItalic r:id="rId43"/>
    </p:embeddedFont>
    <p:embeddedFont>
      <p:font typeface="Equinor Light" panose="020B0604020202020204" charset="0"/>
      <p:regular r:id="rId44"/>
      <p:bold r:id="rId45"/>
      <p:italic r:id="rId46"/>
      <p:boldItalic r:id="rId47"/>
    </p:embeddedFont>
    <p:embeddedFont>
      <p:font typeface="Equinor Medium" panose="020B060402020202020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7F4"/>
    <a:srgbClr val="FFFFFF"/>
    <a:srgbClr val="333333"/>
    <a:srgbClr val="FF1243"/>
    <a:srgbClr val="007079"/>
    <a:srgbClr val="F2FCF5"/>
    <a:srgbClr val="E6FAEC"/>
    <a:srgbClr val="B2D4D7"/>
    <a:srgbClr val="7FB7BC"/>
    <a:srgbClr val="4C9B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87119" autoAdjust="0"/>
  </p:normalViewPr>
  <p:slideViewPr>
    <p:cSldViewPr snapToGrid="0" showGuides="1">
      <p:cViewPr varScale="1">
        <p:scale>
          <a:sx n="132" d="100"/>
          <a:sy n="132" d="100"/>
        </p:scale>
        <p:origin x="96" y="150"/>
      </p:cViewPr>
      <p:guideLst>
        <p:guide orient="horz" pos="2160"/>
        <p:guide pos="3840"/>
      </p:guideLst>
    </p:cSldViewPr>
  </p:slideViewPr>
  <p:notesTextViewPr>
    <p:cViewPr>
      <p:scale>
        <a:sx n="1" d="1"/>
        <a:sy n="1" d="1"/>
      </p:scale>
      <p:origin x="0" y="0"/>
    </p:cViewPr>
  </p:notesTextViewPr>
  <p:notesViewPr>
    <p:cSldViewPr snapToGrid="0" showGuides="1">
      <p:cViewPr varScale="1">
        <p:scale>
          <a:sx n="89" d="100"/>
          <a:sy n="89" d="100"/>
        </p:scale>
        <p:origin x="411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4.fntdata"/><Relationship Id="rId21" Type="http://schemas.openxmlformats.org/officeDocument/2006/relationships/slide" Target="slides/slide14.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font" Target="fonts/font16.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21/09/2023</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21/09/2023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Webviz Subsurface and </a:t>
            </a:r>
            <a:r>
              <a:rPr lang="en-US" dirty="0" err="1">
                <a:cs typeface="Calibri"/>
              </a:rPr>
              <a:t>XTGeo</a:t>
            </a:r>
            <a:r>
              <a:rPr lang="en-US" dirty="0">
                <a:cs typeface="Calibri"/>
              </a:rPr>
              <a:t> are open source packages</a:t>
            </a:r>
          </a:p>
          <a:p>
            <a:r>
              <a:rPr lang="en-US" dirty="0">
                <a:cs typeface="Calibri"/>
              </a:rPr>
              <a:t>Visualization part of WebViz-4D will also be made open source</a:t>
            </a:r>
          </a:p>
          <a:p>
            <a:r>
              <a:rPr lang="en-US" dirty="0">
                <a:cs typeface="Calibri"/>
              </a:rPr>
              <a:t>Goal: standard solution that can be used by all relevant fields in Equinor</a:t>
            </a:r>
          </a:p>
        </p:txBody>
      </p:sp>
      <p:sp>
        <p:nvSpPr>
          <p:cNvPr id="4" name="Slide Number Placeholder 3"/>
          <p:cNvSpPr>
            <a:spLocks noGrp="1"/>
          </p:cNvSpPr>
          <p:nvPr>
            <p:ph type="sldNum" sz="quarter" idx="5"/>
          </p:nvPr>
        </p:nvSpPr>
        <p:spPr/>
        <p:txBody>
          <a:bodyPr/>
          <a:lstStyle/>
          <a:p>
            <a:fld id="{73C46255-B0A8-41CF-A15B-EB86725FC229}" type="slidenum">
              <a:rPr lang="en-GB" smtClean="0"/>
              <a:t>2</a:t>
            </a:fld>
            <a:endParaRPr lang="en-GB"/>
          </a:p>
        </p:txBody>
      </p:sp>
    </p:spTree>
    <p:extLst>
      <p:ext uri="{BB962C8B-B14F-4D97-AF65-F5344CB8AC3E}">
        <p14:creationId xmlns:p14="http://schemas.microsoft.com/office/powerpoint/2010/main" val="659897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7</a:t>
            </a:fld>
            <a:endParaRPr lang="en-GB"/>
          </a:p>
        </p:txBody>
      </p:sp>
    </p:spTree>
    <p:extLst>
      <p:ext uri="{BB962C8B-B14F-4D97-AF65-F5344CB8AC3E}">
        <p14:creationId xmlns:p14="http://schemas.microsoft.com/office/powerpoint/2010/main" val="404450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73C46255-B0A8-41CF-A15B-EB86725FC229}" type="slidenum">
              <a:rPr lang="en-GB" smtClean="0"/>
              <a:t>9</a:t>
            </a:fld>
            <a:endParaRPr lang="en-GB"/>
          </a:p>
        </p:txBody>
      </p:sp>
    </p:spTree>
    <p:extLst>
      <p:ext uri="{BB962C8B-B14F-4D97-AF65-F5344CB8AC3E}">
        <p14:creationId xmlns:p14="http://schemas.microsoft.com/office/powerpoint/2010/main" val="422537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10</a:t>
            </a:fld>
            <a:endParaRPr lang="en-GB"/>
          </a:p>
        </p:txBody>
      </p:sp>
    </p:spTree>
    <p:extLst>
      <p:ext uri="{BB962C8B-B14F-4D97-AF65-F5344CB8AC3E}">
        <p14:creationId xmlns:p14="http://schemas.microsoft.com/office/powerpoint/2010/main" val="13846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12</a:t>
            </a:fld>
            <a:endParaRPr lang="en-GB"/>
          </a:p>
        </p:txBody>
      </p:sp>
    </p:spTree>
    <p:extLst>
      <p:ext uri="{BB962C8B-B14F-4D97-AF65-F5344CB8AC3E}">
        <p14:creationId xmlns:p14="http://schemas.microsoft.com/office/powerpoint/2010/main" val="2954755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14</a:t>
            </a:fld>
            <a:endParaRPr lang="en-GB"/>
          </a:p>
        </p:txBody>
      </p:sp>
    </p:spTree>
    <p:extLst>
      <p:ext uri="{BB962C8B-B14F-4D97-AF65-F5344CB8AC3E}">
        <p14:creationId xmlns:p14="http://schemas.microsoft.com/office/powerpoint/2010/main" val="403058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73C46255-B0A8-41CF-A15B-EB86725FC229}" type="slidenum">
              <a:rPr lang="en-GB" smtClean="0"/>
              <a:t>16</a:t>
            </a:fld>
            <a:endParaRPr lang="en-GB"/>
          </a:p>
        </p:txBody>
      </p:sp>
    </p:spTree>
    <p:extLst>
      <p:ext uri="{BB962C8B-B14F-4D97-AF65-F5344CB8AC3E}">
        <p14:creationId xmlns:p14="http://schemas.microsoft.com/office/powerpoint/2010/main" val="743720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dirty="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dirty="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7220"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endParaRPr lang="en-GB" noProof="0" dirty="0">
              <a:latin typeface="+mn-lt"/>
            </a:endParaRPr>
          </a:p>
        </p:txBody>
      </p:sp>
      <p:sp>
        <p:nvSpPr>
          <p:cNvPr id="37" name="DateBox" hidden="1">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dirty="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dirty="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dirty="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4" r:id="rId20"/>
  </p:sldLayoutIdLst>
  <p:hf sldNum="0" hdr="0" ftr="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45"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698" userDrawn="1">
          <p15:clr>
            <a:srgbClr val="F26B43"/>
          </p15:clr>
        </p15:guide>
        <p15:guide id="23" pos="6652" userDrawn="1">
          <p15:clr>
            <a:srgbClr val="F26B43"/>
          </p15:clr>
        </p15:guide>
        <p15:guide id="24" pos="6131" userDrawn="1">
          <p15:clr>
            <a:srgbClr val="F26B43"/>
          </p15:clr>
        </p15:guide>
        <p15:guide id="25" pos="6085" userDrawn="1">
          <p15:clr>
            <a:srgbClr val="F26B43"/>
          </p15:clr>
        </p15:guide>
        <p15:guide id="26" pos="5564" userDrawn="1">
          <p15:clr>
            <a:srgbClr val="F26B43"/>
          </p15:clr>
        </p15:guide>
        <p15:guide id="27" pos="5518" userDrawn="1">
          <p15:clr>
            <a:srgbClr val="F26B43"/>
          </p15:clr>
        </p15:guide>
        <p15:guide id="28" pos="4997" userDrawn="1">
          <p15:clr>
            <a:srgbClr val="F26B43"/>
          </p15:clr>
        </p15:guide>
        <p15:guide id="29" pos="4951" userDrawn="1">
          <p15:clr>
            <a:srgbClr val="F26B43"/>
          </p15:clr>
        </p15:guide>
        <p15:guide id="30" pos="4430" userDrawn="1">
          <p15:clr>
            <a:srgbClr val="F26B43"/>
          </p15:clr>
        </p15:guide>
        <p15:guide id="31" pos="4384"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8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latin typeface="Equinor Medium" panose="020B0603050302040203" pitchFamily="34" charset="0"/>
              </a:rPr>
              <a:t>Font faces:</a:t>
            </a:r>
            <a:br>
              <a:rPr lang="en-GB" sz="1400" u="sng" noProof="0" dirty="0">
                <a:latin typeface="Equinor Medium" panose="020B0603050302040203" pitchFamily="34" charset="0"/>
              </a:rPr>
            </a:br>
            <a:endParaRPr lang="en-GB" sz="1400" u="sng" noProof="0" dirty="0">
              <a:latin typeface="Equinor Medium" panose="020B0603050302040203" pitchFamily="34" charset="0"/>
            </a:endParaRPr>
          </a:p>
          <a:p>
            <a:r>
              <a:rPr lang="en-GB" sz="1400" noProof="0" dirty="0">
                <a:latin typeface="Equinor Light" panose="020B0303050302040203" pitchFamily="34" charset="0"/>
              </a:rPr>
              <a:t>Equinor Light</a:t>
            </a:r>
          </a:p>
          <a:p>
            <a:r>
              <a:rPr lang="en-GB" sz="1400" i="1" noProof="0" dirty="0">
                <a:latin typeface="Equinor Light" panose="020B0303050302040203" pitchFamily="34" charset="0"/>
              </a:rPr>
              <a:t>Equinor Light Italic</a:t>
            </a:r>
          </a:p>
          <a:p>
            <a:r>
              <a:rPr lang="en-GB" sz="1400" noProof="0" dirty="0">
                <a:latin typeface="Equinor" panose="020B0503050302040203" pitchFamily="34" charset="0"/>
              </a:rPr>
              <a:t>Equinor</a:t>
            </a:r>
            <a:r>
              <a:rPr lang="en-GB" sz="1400" noProof="0" dirty="0">
                <a:latin typeface="Equinor Medium" panose="020B0603050302040203" pitchFamily="34" charset="0"/>
              </a:rPr>
              <a:t> </a:t>
            </a:r>
          </a:p>
          <a:p>
            <a:r>
              <a:rPr lang="en-GB" sz="1400" i="1" noProof="0" dirty="0">
                <a:latin typeface="Equinor" panose="020B0503050302040203" pitchFamily="34" charset="0"/>
              </a:rPr>
              <a:t>Equinor Italic</a:t>
            </a:r>
          </a:p>
          <a:p>
            <a:r>
              <a:rPr lang="en-GB" sz="1400" noProof="0" dirty="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latin typeface="Equinor" panose="020B0503050302040203" pitchFamily="34" charset="0"/>
              </a:rPr>
              <a:t>Equinor Bold Italic</a:t>
            </a:r>
          </a:p>
          <a:p>
            <a:endParaRPr lang="en-GB" noProof="0" dirty="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combination for charts:</a:t>
            </a:r>
            <a:endParaRPr lang="en-GB" noProof="0" dirty="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dirty="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 when you need more contrast:</a:t>
            </a:r>
            <a:endParaRPr lang="en-GB" noProof="0" dirty="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dirty="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dirty="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2"/>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hyperlink" Target="https://tdi.equinor.com/technologies/25E4E592-8277-491D-8F52-7A7BF19D97F0/summary" TargetMode="External"/><Relationship Id="rId3" Type="http://schemas.openxmlformats.org/officeDocument/2006/relationships/hyperlink" Target="https://tdi.equinor.com/technologies/5273DC29-4AFD-42A8-8419-5E947D012DF7/summary" TargetMode="External"/><Relationship Id="rId7" Type="http://schemas.openxmlformats.org/officeDocument/2006/relationships/hyperlink" Target="https://tdi.equinor.com/technologies/7BE700D6-6E3D-425E-8E97-A5B5BABE6BC0/summary" TargetMode="External"/><Relationship Id="rId2" Type="http://schemas.openxmlformats.org/officeDocument/2006/relationships/hyperlink" Target="https://tdi.equinor.com/technologies/B3D83F3D-B34E-4D3E-A135-12A0DA642FE1/summary" TargetMode="External"/><Relationship Id="rId1" Type="http://schemas.openxmlformats.org/officeDocument/2006/relationships/slideLayout" Target="../slideLayouts/slideLayout10.xml"/><Relationship Id="rId6" Type="http://schemas.openxmlformats.org/officeDocument/2006/relationships/hyperlink" Target="https://tdi.equinor.com/technologies/A8C19E26-C206-45CF-A297-955EC35D9CBD/summary" TargetMode="External"/><Relationship Id="rId5" Type="http://schemas.openxmlformats.org/officeDocument/2006/relationships/hyperlink" Target="https://github.com/equinor/oneseismic" TargetMode="External"/><Relationship Id="rId4" Type="http://schemas.openxmlformats.org/officeDocument/2006/relationships/hyperlink" Target="https://tdi.equinor.com/technologies/4B418FA5-AFD2-409E-AB3F-81D76B5422F9/summar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ebviz-subsurface-example.azurewebsites.net/"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hyperlink" Target="https://github.com/equinor/xtgeo/blob/master/README.m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p:txBody>
          <a:bodyPr/>
          <a:lstStyle/>
          <a:p>
            <a:r>
              <a:rPr lang="en-GB" dirty="0"/>
              <a:t>Webviz-4D </a:t>
            </a:r>
            <a:r>
              <a:rPr lang="en-GB" dirty="0" err="1"/>
              <a:t>Drogon</a:t>
            </a:r>
            <a:endParaRPr lang="en-GB" dirty="0"/>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p:txBody>
          <a:bodyPr/>
          <a:lstStyle/>
          <a:p>
            <a:r>
              <a:rPr lang="en-GB" spc="0" dirty="0"/>
              <a:t>Internal - RGS</a:t>
            </a:r>
          </a:p>
          <a:p>
            <a:r>
              <a:rPr lang="en-GB" dirty="0"/>
              <a:t>2</a:t>
            </a:r>
            <a:r>
              <a:rPr lang="en-GB"/>
              <a:t>0.12.2021</a:t>
            </a:r>
            <a:endParaRPr lang="en-GB" spc="0" dirty="0"/>
          </a:p>
        </p:txBody>
      </p:sp>
    </p:spTree>
    <p:extLst>
      <p:ext uri="{BB962C8B-B14F-4D97-AF65-F5344CB8AC3E}">
        <p14:creationId xmlns:p14="http://schemas.microsoft.com/office/powerpoint/2010/main" val="4007871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5336-2556-438B-A376-3A2BF213C332}"/>
              </a:ext>
            </a:extLst>
          </p:cNvPr>
          <p:cNvSpPr>
            <a:spLocks noGrp="1"/>
          </p:cNvSpPr>
          <p:nvPr>
            <p:ph type="title"/>
          </p:nvPr>
        </p:nvSpPr>
        <p:spPr/>
        <p:txBody>
          <a:bodyPr/>
          <a:lstStyle/>
          <a:p>
            <a:r>
              <a:rPr lang="en-US"/>
              <a:t>Backlog (high priorities)</a:t>
            </a:r>
          </a:p>
        </p:txBody>
      </p:sp>
      <p:sp>
        <p:nvSpPr>
          <p:cNvPr id="3" name="Content Placeholder 2">
            <a:extLst>
              <a:ext uri="{FF2B5EF4-FFF2-40B4-BE49-F238E27FC236}">
                <a16:creationId xmlns:a16="http://schemas.microsoft.com/office/drawing/2014/main" id="{CDA6B710-EBA4-4134-8457-6A800439CCA2}"/>
              </a:ext>
            </a:extLst>
          </p:cNvPr>
          <p:cNvSpPr>
            <a:spLocks noGrp="1"/>
          </p:cNvSpPr>
          <p:nvPr>
            <p:ph idx="1"/>
          </p:nvPr>
        </p:nvSpPr>
        <p:spPr>
          <a:xfrm>
            <a:off x="695325" y="2024063"/>
            <a:ext cx="3950566" cy="4216813"/>
          </a:xfrm>
        </p:spPr>
        <p:txBody>
          <a:bodyPr/>
          <a:lstStyle/>
          <a:p>
            <a:pPr marL="342900" indent="-342900">
              <a:buFont typeface="+mj-lt"/>
              <a:buAutoNum type="arabicPeriod"/>
            </a:pPr>
            <a:r>
              <a:rPr lang="en-US" b="1"/>
              <a:t>New map viewer component</a:t>
            </a:r>
          </a:p>
          <a:p>
            <a:pPr lvl="1"/>
            <a:r>
              <a:rPr lang="en-US" sz="1400"/>
              <a:t>Improved annotations/tooltip</a:t>
            </a:r>
          </a:p>
          <a:p>
            <a:pPr lvl="1"/>
            <a:r>
              <a:rPr lang="en-US" sz="1400"/>
              <a:t>Display well logs (sylinders)</a:t>
            </a:r>
          </a:p>
          <a:p>
            <a:pPr lvl="1"/>
            <a:r>
              <a:rPr lang="en-US" sz="1400"/>
              <a:t>Display well picks</a:t>
            </a:r>
          </a:p>
          <a:p>
            <a:pPr lvl="1"/>
            <a:r>
              <a:rPr lang="en-US" sz="1400"/>
              <a:t>Display production/injection pie-charts</a:t>
            </a:r>
          </a:p>
          <a:p>
            <a:pPr lvl="1"/>
            <a:r>
              <a:rPr lang="en-US" sz="1400"/>
              <a:t>Improved performance</a:t>
            </a:r>
          </a:p>
          <a:p>
            <a:pPr lvl="1"/>
            <a:r>
              <a:rPr lang="en-US"/>
              <a:t>…</a:t>
            </a:r>
          </a:p>
          <a:p>
            <a:pPr marL="342900" indent="-342900">
              <a:buFont typeface="+mj-lt"/>
              <a:buAutoNum type="arabicPeriod"/>
            </a:pPr>
            <a:r>
              <a:rPr lang="en-US" b="1"/>
              <a:t>Seismic cross-sections</a:t>
            </a:r>
          </a:p>
          <a:p>
            <a:pPr lvl="1"/>
            <a:r>
              <a:rPr lang="en-US" sz="1400"/>
              <a:t>Select inline/xline</a:t>
            </a:r>
          </a:p>
          <a:p>
            <a:pPr lvl="1"/>
            <a:r>
              <a:rPr lang="en-US" sz="1400"/>
              <a:t>Selelct well fence</a:t>
            </a:r>
          </a:p>
          <a:p>
            <a:pPr lvl="1"/>
            <a:r>
              <a:rPr lang="en-US" sz="1400"/>
              <a:t>Digitize random line</a:t>
            </a:r>
          </a:p>
          <a:p>
            <a:pPr marL="774900" lvl="1" indent="-342900">
              <a:buFont typeface="+mj-lt"/>
              <a:buAutoNum type="arabicPeriod"/>
            </a:pPr>
            <a:endParaRPr lang="en-US" b="1"/>
          </a:p>
        </p:txBody>
      </p:sp>
      <p:sp>
        <p:nvSpPr>
          <p:cNvPr id="4" name="Content Placeholder 2">
            <a:extLst>
              <a:ext uri="{FF2B5EF4-FFF2-40B4-BE49-F238E27FC236}">
                <a16:creationId xmlns:a16="http://schemas.microsoft.com/office/drawing/2014/main" id="{17916DE9-81E2-4DE0-9276-3A11CB1EFFF3}"/>
              </a:ext>
            </a:extLst>
          </p:cNvPr>
          <p:cNvSpPr txBox="1">
            <a:spLocks/>
          </p:cNvSpPr>
          <p:nvPr/>
        </p:nvSpPr>
        <p:spPr>
          <a:xfrm>
            <a:off x="5392015" y="2024063"/>
            <a:ext cx="4647911" cy="4216813"/>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b="1"/>
              <a:t>Documentation</a:t>
            </a:r>
          </a:p>
          <a:p>
            <a:pPr marL="342900" indent="-342900">
              <a:buFont typeface="+mj-lt"/>
              <a:buAutoNum type="arabicPeriod"/>
            </a:pPr>
            <a:r>
              <a:rPr lang="en-US" b="1"/>
              <a:t>Improve code quality</a:t>
            </a:r>
          </a:p>
          <a:p>
            <a:pPr marL="342900" indent="-342900">
              <a:buFont typeface="+mj-lt"/>
              <a:buAutoNum type="arabicPeriod"/>
            </a:pPr>
            <a:r>
              <a:rPr lang="en-US" b="1"/>
              <a:t>Enhancements</a:t>
            </a:r>
          </a:p>
          <a:p>
            <a:pPr lvl="1"/>
            <a:r>
              <a:rPr lang="en-US" sz="1400"/>
              <a:t>Selector linking</a:t>
            </a:r>
          </a:p>
          <a:p>
            <a:pPr lvl="1"/>
            <a:r>
              <a:rPr lang="en-US" sz="1400"/>
              <a:t>Table plot with daily rates (selected interval)</a:t>
            </a:r>
          </a:p>
          <a:p>
            <a:pPr lvl="1"/>
            <a:r>
              <a:rPr lang="en-US" sz="1400"/>
              <a:t>Planned wells from Compass</a:t>
            </a:r>
          </a:p>
          <a:p>
            <a:pPr lvl="1"/>
            <a:r>
              <a:rPr lang="en-US" sz="1400"/>
              <a:t>Different default 4D intervals </a:t>
            </a:r>
          </a:p>
          <a:p>
            <a:pPr lvl="1"/>
            <a:r>
              <a:rPr lang="en-US" sz="1400"/>
              <a:t>Turn on/off selected wells</a:t>
            </a:r>
          </a:p>
          <a:p>
            <a:pPr lvl="1"/>
            <a:r>
              <a:rPr lang="en-US" sz="1400"/>
              <a:t>Include flooding maps </a:t>
            </a:r>
          </a:p>
          <a:p>
            <a:pPr lvl="1"/>
            <a:r>
              <a:rPr lang="en-US" sz="1400"/>
              <a:t>…</a:t>
            </a:r>
          </a:p>
          <a:p>
            <a:pPr marL="774900" lvl="1" indent="-342900">
              <a:buFont typeface="+mj-lt"/>
              <a:buAutoNum type="arabicPeriod"/>
            </a:pPr>
            <a:endParaRPr lang="en-US" b="1"/>
          </a:p>
        </p:txBody>
      </p:sp>
    </p:spTree>
    <p:extLst>
      <p:ext uri="{BB962C8B-B14F-4D97-AF65-F5344CB8AC3E}">
        <p14:creationId xmlns:p14="http://schemas.microsoft.com/office/powerpoint/2010/main" val="3759457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6D10-EA63-413D-B136-5BC191CBFCC0}"/>
              </a:ext>
            </a:extLst>
          </p:cNvPr>
          <p:cNvSpPr>
            <a:spLocks noGrp="1"/>
          </p:cNvSpPr>
          <p:nvPr>
            <p:ph type="title"/>
          </p:nvPr>
        </p:nvSpPr>
        <p:spPr>
          <a:xfrm>
            <a:off x="695325" y="9077"/>
            <a:ext cx="10801350" cy="1152525"/>
          </a:xfrm>
        </p:spPr>
        <p:txBody>
          <a:bodyPr/>
          <a:lstStyle/>
          <a:p>
            <a:r>
              <a:rPr lang="en-US" dirty="0"/>
              <a:t>Connections/links to other projects/activities</a:t>
            </a:r>
          </a:p>
        </p:txBody>
      </p:sp>
      <p:sp>
        <p:nvSpPr>
          <p:cNvPr id="3" name="Content Placeholder 2">
            <a:extLst>
              <a:ext uri="{FF2B5EF4-FFF2-40B4-BE49-F238E27FC236}">
                <a16:creationId xmlns:a16="http://schemas.microsoft.com/office/drawing/2014/main" id="{42196DF3-666F-48DC-BB92-5BCFAF676B0B}"/>
              </a:ext>
            </a:extLst>
          </p:cNvPr>
          <p:cNvSpPr>
            <a:spLocks noGrp="1"/>
          </p:cNvSpPr>
          <p:nvPr>
            <p:ph idx="1"/>
          </p:nvPr>
        </p:nvSpPr>
        <p:spPr>
          <a:xfrm>
            <a:off x="695324" y="795366"/>
            <a:ext cx="10801350" cy="5625527"/>
          </a:xfrm>
        </p:spPr>
        <p:txBody>
          <a:bodyPr/>
          <a:lstStyle/>
          <a:p>
            <a:r>
              <a:rPr lang="en-US" b="1" dirty="0">
                <a:hlinkClick r:id="rId2"/>
              </a:rPr>
              <a:t>Webviz</a:t>
            </a:r>
            <a:r>
              <a:rPr lang="en-US" b="1" dirty="0"/>
              <a:t> (TDI) – Anders Fredrik Kiær</a:t>
            </a:r>
          </a:p>
          <a:p>
            <a:pPr lvl="1"/>
            <a:r>
              <a:rPr lang="en-US" dirty="0"/>
              <a:t>Development of the Webviz framework and specialized plugins</a:t>
            </a:r>
          </a:p>
          <a:p>
            <a:r>
              <a:rPr lang="en-US" b="1" dirty="0">
                <a:hlinkClick r:id="rId3"/>
              </a:rPr>
              <a:t>Sumo</a:t>
            </a:r>
            <a:r>
              <a:rPr lang="en-US" b="1" dirty="0"/>
              <a:t> (TDI) – Per Olav Eide Svendsen</a:t>
            </a:r>
          </a:p>
          <a:p>
            <a:pPr lvl="1"/>
            <a:r>
              <a:rPr lang="en-US" b="0" i="0" dirty="0">
                <a:solidFill>
                  <a:srgbClr val="243746"/>
                </a:solidFill>
                <a:effectLst/>
                <a:latin typeface="Equinor" panose="020B0604020202020204" charset="0"/>
              </a:rPr>
              <a:t>Sumo is a cloud-native solution for managing, standardizing and sharing data produced by subsurface predictive models</a:t>
            </a:r>
          </a:p>
          <a:p>
            <a:r>
              <a:rPr lang="en-US" b="1" dirty="0">
                <a:solidFill>
                  <a:srgbClr val="243746"/>
                </a:solidFill>
                <a:latin typeface="Equinor" panose="020B0604020202020204" charset="0"/>
                <a:hlinkClick r:id="rId4"/>
              </a:rPr>
              <a:t>FMU</a:t>
            </a:r>
            <a:r>
              <a:rPr lang="en-US" b="1" dirty="0">
                <a:solidFill>
                  <a:srgbClr val="243746"/>
                </a:solidFill>
                <a:latin typeface="Equinor" panose="020B0604020202020204" charset="0"/>
              </a:rPr>
              <a:t>: Simplify and improve quality – Iain Shepherd</a:t>
            </a:r>
          </a:p>
          <a:p>
            <a:pPr lvl="1"/>
            <a:r>
              <a:rPr lang="nb-NO" b="0" i="0" dirty="0">
                <a:solidFill>
                  <a:srgbClr val="243746"/>
                </a:solidFill>
                <a:effectLst/>
                <a:latin typeface="Equinor" panose="020B0604020202020204" charset="0"/>
              </a:rPr>
              <a:t>  FMU metadata</a:t>
            </a:r>
            <a:endParaRPr lang="en-US" dirty="0">
              <a:solidFill>
                <a:srgbClr val="243746"/>
              </a:solidFill>
              <a:latin typeface="Equinor" panose="020B0604020202020204" charset="0"/>
            </a:endParaRPr>
          </a:p>
          <a:p>
            <a:r>
              <a:rPr lang="en-US" b="1" dirty="0">
                <a:solidFill>
                  <a:srgbClr val="243746"/>
                </a:solidFill>
                <a:latin typeface="Equinor" panose="020B0604020202020204" charset="0"/>
                <a:hlinkClick r:id="rId5"/>
              </a:rPr>
              <a:t>OneSeismic</a:t>
            </a:r>
            <a:r>
              <a:rPr lang="en-US" b="1" dirty="0">
                <a:solidFill>
                  <a:srgbClr val="243746"/>
                </a:solidFill>
                <a:latin typeface="Equinor" panose="020B0604020202020204" charset="0"/>
              </a:rPr>
              <a:t> – Renaud Laurain</a:t>
            </a:r>
          </a:p>
          <a:p>
            <a:pPr lvl="1"/>
            <a:r>
              <a:rPr lang="en-US" dirty="0"/>
              <a:t>Next-generation seismic in the cloud</a:t>
            </a:r>
            <a:endParaRPr lang="en-US" dirty="0">
              <a:solidFill>
                <a:srgbClr val="24292F"/>
              </a:solidFill>
              <a:latin typeface="-apple-system"/>
            </a:endParaRPr>
          </a:p>
          <a:p>
            <a:r>
              <a:rPr lang="en-US" b="1" dirty="0">
                <a:solidFill>
                  <a:srgbClr val="24292F"/>
                </a:solidFill>
                <a:latin typeface="-apple-system"/>
              </a:rPr>
              <a:t>4D seismic reporter (JS Digital projects) – Cedric Fayemendy</a:t>
            </a:r>
          </a:p>
          <a:p>
            <a:pPr lvl="1"/>
            <a:r>
              <a:rPr lang="en-US" dirty="0"/>
              <a:t>Consistent and systematic reporting of 4D observations</a:t>
            </a:r>
            <a:endParaRPr lang="en-US" dirty="0">
              <a:solidFill>
                <a:srgbClr val="24292F"/>
              </a:solidFill>
              <a:latin typeface="-apple-system"/>
            </a:endParaRPr>
          </a:p>
          <a:p>
            <a:r>
              <a:rPr lang="nb-NO" b="1" i="0" dirty="0" err="1">
                <a:solidFill>
                  <a:srgbClr val="243746"/>
                </a:solidFill>
                <a:effectLst/>
                <a:latin typeface="Equinor" panose="020B0604020202020204" charset="0"/>
                <a:hlinkClick r:id="rId6"/>
              </a:rPr>
              <a:t>Efficient</a:t>
            </a:r>
            <a:r>
              <a:rPr lang="nb-NO" b="1" i="0" dirty="0">
                <a:solidFill>
                  <a:srgbClr val="243746"/>
                </a:solidFill>
                <a:effectLst/>
                <a:latin typeface="Equinor" panose="020B0604020202020204" charset="0"/>
                <a:hlinkClick r:id="rId6"/>
              </a:rPr>
              <a:t> </a:t>
            </a:r>
            <a:r>
              <a:rPr lang="nb-NO" b="1" i="0" dirty="0" err="1">
                <a:solidFill>
                  <a:srgbClr val="243746"/>
                </a:solidFill>
                <a:effectLst/>
                <a:latin typeface="Equinor" panose="020B0604020202020204" charset="0"/>
                <a:hlinkClick r:id="rId6"/>
              </a:rPr>
              <a:t>Subsurface</a:t>
            </a:r>
            <a:r>
              <a:rPr lang="nb-NO" b="1" i="0" dirty="0">
                <a:solidFill>
                  <a:srgbClr val="243746"/>
                </a:solidFill>
                <a:effectLst/>
                <a:latin typeface="Equinor" panose="020B0604020202020204" charset="0"/>
                <a:hlinkClick r:id="rId6"/>
              </a:rPr>
              <a:t> </a:t>
            </a:r>
            <a:r>
              <a:rPr lang="nb-NO" b="1" i="0" dirty="0" err="1">
                <a:solidFill>
                  <a:srgbClr val="243746"/>
                </a:solidFill>
                <a:effectLst/>
                <a:latin typeface="Equinor" panose="020B0604020202020204" charset="0"/>
                <a:hlinkClick r:id="rId6"/>
              </a:rPr>
              <a:t>Characterization</a:t>
            </a:r>
            <a:r>
              <a:rPr lang="nb-NO" b="1" i="0" dirty="0">
                <a:solidFill>
                  <a:srgbClr val="243746"/>
                </a:solidFill>
                <a:effectLst/>
                <a:latin typeface="Equinor" panose="020B0604020202020204" charset="0"/>
              </a:rPr>
              <a:t> (</a:t>
            </a:r>
            <a:r>
              <a:rPr lang="nb-NO" b="1" dirty="0">
                <a:solidFill>
                  <a:srgbClr val="243746"/>
                </a:solidFill>
                <a:latin typeface="Equinor" panose="020B0604020202020204" charset="0"/>
              </a:rPr>
              <a:t>TDI</a:t>
            </a:r>
            <a:r>
              <a:rPr lang="nb-NO" b="1" i="0" dirty="0">
                <a:solidFill>
                  <a:srgbClr val="243746"/>
                </a:solidFill>
                <a:effectLst/>
                <a:latin typeface="Equinor" panose="020B0604020202020204" charset="0"/>
              </a:rPr>
              <a:t>) - Jostein Myking Kjærefjord</a:t>
            </a:r>
          </a:p>
          <a:p>
            <a:pPr lvl="1"/>
            <a:r>
              <a:rPr lang="en-US" b="0" i="0" dirty="0" err="1">
                <a:solidFill>
                  <a:srgbClr val="243746"/>
                </a:solidFill>
                <a:effectLst/>
                <a:latin typeface="Equinor" panose="020B0604020202020204" charset="0"/>
              </a:rPr>
              <a:t>DynaGeo</a:t>
            </a:r>
            <a:r>
              <a:rPr lang="en-US" b="0" i="0" dirty="0">
                <a:solidFill>
                  <a:srgbClr val="243746"/>
                </a:solidFill>
                <a:effectLst/>
                <a:latin typeface="Equinor" panose="020B0604020202020204" charset="0"/>
              </a:rPr>
              <a:t> (Integrated Analysis and Visualization of Dynamic Data for reservoir characterization)</a:t>
            </a:r>
            <a:endParaRPr lang="nb-NO" b="1" i="0" dirty="0">
              <a:solidFill>
                <a:srgbClr val="243746"/>
              </a:solidFill>
              <a:effectLst/>
              <a:latin typeface="Equinor" panose="020B0604020202020204" charset="0"/>
            </a:endParaRPr>
          </a:p>
          <a:p>
            <a:r>
              <a:rPr lang="nb-NO" b="1" dirty="0">
                <a:solidFill>
                  <a:srgbClr val="243746"/>
                </a:solidFill>
                <a:latin typeface="Equinor" panose="020B0604020202020204" charset="0"/>
                <a:hlinkClick r:id="rId7"/>
              </a:rPr>
              <a:t>MARS</a:t>
            </a:r>
            <a:r>
              <a:rPr lang="nb-NO" b="1" dirty="0">
                <a:solidFill>
                  <a:srgbClr val="243746"/>
                </a:solidFill>
                <a:latin typeface="Equinor" panose="020B0604020202020204" charset="0"/>
              </a:rPr>
              <a:t> (TDI) - </a:t>
            </a:r>
            <a:r>
              <a:rPr lang="nb-NO" b="1" i="0" dirty="0">
                <a:solidFill>
                  <a:srgbClr val="243746"/>
                </a:solidFill>
                <a:effectLst/>
                <a:latin typeface="Equinor" panose="020B0604020202020204" charset="0"/>
              </a:rPr>
              <a:t>Ola-Petter Normann Munkvold</a:t>
            </a:r>
            <a:endParaRPr lang="nb-NO" b="1" dirty="0">
              <a:solidFill>
                <a:srgbClr val="243746"/>
              </a:solidFill>
              <a:latin typeface="Equinor" panose="020B0604020202020204" charset="0"/>
            </a:endParaRPr>
          </a:p>
          <a:p>
            <a:pPr lvl="1"/>
            <a:r>
              <a:rPr lang="nb-NO" b="1" i="0" dirty="0">
                <a:solidFill>
                  <a:srgbClr val="243746"/>
                </a:solidFill>
                <a:effectLst/>
                <a:latin typeface="Equinor" panose="020B0604020202020204" charset="0"/>
              </a:rPr>
              <a:t> </a:t>
            </a:r>
            <a:r>
              <a:rPr lang="nb-NO" i="0" dirty="0">
                <a:solidFill>
                  <a:srgbClr val="243746"/>
                </a:solidFill>
                <a:effectLst/>
                <a:latin typeface="Equinor" panose="020B0604020202020204" charset="0"/>
              </a:rPr>
              <a:t>Machine-</a:t>
            </a:r>
            <a:r>
              <a:rPr lang="nb-NO" i="0" dirty="0" err="1">
                <a:solidFill>
                  <a:srgbClr val="243746"/>
                </a:solidFill>
                <a:effectLst/>
                <a:latin typeface="Equinor" panose="020B0604020202020204" charset="0"/>
              </a:rPr>
              <a:t>Assisted</a:t>
            </a:r>
            <a:r>
              <a:rPr lang="nb-NO" i="0" dirty="0">
                <a:solidFill>
                  <a:srgbClr val="243746"/>
                </a:solidFill>
                <a:effectLst/>
                <a:latin typeface="Equinor" panose="020B0604020202020204" charset="0"/>
              </a:rPr>
              <a:t> </a:t>
            </a:r>
            <a:r>
              <a:rPr lang="nb-NO" i="0" dirty="0" err="1">
                <a:solidFill>
                  <a:srgbClr val="243746"/>
                </a:solidFill>
                <a:effectLst/>
                <a:latin typeface="Equinor" panose="020B0604020202020204" charset="0"/>
              </a:rPr>
              <a:t>Reservoir</a:t>
            </a:r>
            <a:r>
              <a:rPr lang="nb-NO" i="0" dirty="0">
                <a:solidFill>
                  <a:srgbClr val="243746"/>
                </a:solidFill>
                <a:effectLst/>
                <a:latin typeface="Equinor" panose="020B0604020202020204" charset="0"/>
              </a:rPr>
              <a:t> </a:t>
            </a:r>
            <a:r>
              <a:rPr lang="nb-NO" i="0" dirty="0" err="1">
                <a:solidFill>
                  <a:srgbClr val="243746"/>
                </a:solidFill>
                <a:effectLst/>
                <a:latin typeface="Equinor" panose="020B0604020202020204" charset="0"/>
              </a:rPr>
              <a:t>Surveillance</a:t>
            </a:r>
            <a:endParaRPr lang="nb-NO" i="0" dirty="0">
              <a:solidFill>
                <a:srgbClr val="243746"/>
              </a:solidFill>
              <a:effectLst/>
              <a:latin typeface="Equinor" panose="020B0604020202020204" charset="0"/>
            </a:endParaRPr>
          </a:p>
          <a:p>
            <a:r>
              <a:rPr lang="nb-NO" b="1" dirty="0" err="1">
                <a:solidFill>
                  <a:srgbClr val="243746"/>
                </a:solidFill>
                <a:latin typeface="Equinor" panose="020B0604020202020204" charset="0"/>
                <a:hlinkClick r:id="rId8"/>
              </a:rPr>
              <a:t>SeisTiles</a:t>
            </a:r>
            <a:r>
              <a:rPr lang="nb-NO" b="1" dirty="0">
                <a:solidFill>
                  <a:srgbClr val="243746"/>
                </a:solidFill>
                <a:latin typeface="Equinor" panose="020B0604020202020204" charset="0"/>
              </a:rPr>
              <a:t> – Øyvind Skjæveland</a:t>
            </a:r>
          </a:p>
          <a:p>
            <a:pPr lvl="1"/>
            <a:r>
              <a:rPr lang="en-US" i="0" dirty="0">
                <a:solidFill>
                  <a:srgbClr val="243746"/>
                </a:solidFill>
                <a:effectLst/>
                <a:latin typeface="Equinor" panose="020B0604020202020204" charset="0"/>
              </a:rPr>
              <a:t>Tiles as a basis for digitalization of subsurface logic involving seismic data</a:t>
            </a:r>
          </a:p>
          <a:p>
            <a:r>
              <a:rPr lang="en-US" dirty="0">
                <a:solidFill>
                  <a:srgbClr val="243746"/>
                </a:solidFill>
                <a:latin typeface="Equinor" panose="020B0604020202020204" charset="0"/>
              </a:rPr>
              <a:t>…</a:t>
            </a:r>
            <a:endParaRPr lang="en-US" i="0" dirty="0">
              <a:solidFill>
                <a:srgbClr val="243746"/>
              </a:solidFill>
              <a:effectLst/>
              <a:latin typeface="Equinor" panose="020B0604020202020204" charset="0"/>
            </a:endParaRPr>
          </a:p>
          <a:p>
            <a:pPr lvl="1"/>
            <a:endParaRPr lang="nb-NO" b="1" i="0" dirty="0">
              <a:solidFill>
                <a:srgbClr val="243746"/>
              </a:solidFill>
              <a:effectLst/>
              <a:latin typeface="Equinor" panose="020B0604020202020204" charset="0"/>
            </a:endParaRPr>
          </a:p>
          <a:p>
            <a:pPr lvl="1"/>
            <a:endParaRPr lang="nb-NO" b="1" i="0" dirty="0">
              <a:solidFill>
                <a:srgbClr val="243746"/>
              </a:solidFill>
              <a:effectLst/>
              <a:latin typeface="Equinor" panose="020B0604020202020204" charset="0"/>
            </a:endParaRPr>
          </a:p>
          <a:p>
            <a:endParaRPr lang="en-US" dirty="0"/>
          </a:p>
        </p:txBody>
      </p:sp>
      <p:sp>
        <p:nvSpPr>
          <p:cNvPr id="4" name="Slide Number Placeholder 3">
            <a:extLst>
              <a:ext uri="{FF2B5EF4-FFF2-40B4-BE49-F238E27FC236}">
                <a16:creationId xmlns:a16="http://schemas.microsoft.com/office/drawing/2014/main" id="{7A8CC7B6-AE3C-4EDB-AD90-6F12F2D4374A}"/>
              </a:ext>
            </a:extLst>
          </p:cNvPr>
          <p:cNvSpPr>
            <a:spLocks noGrp="1"/>
          </p:cNvSpPr>
          <p:nvPr>
            <p:ph type="sldNum" sz="quarter" idx="12"/>
          </p:nvPr>
        </p:nvSpPr>
        <p:spPr/>
        <p:txBody>
          <a:bodyPr/>
          <a:lstStyle/>
          <a:p>
            <a:fld id="{5D1E5300-FC0F-4317-A193-EF6CE9E6F7B5}" type="slidenum">
              <a:rPr lang="en-GB" smtClean="0"/>
              <a:pPr/>
              <a:t>11</a:t>
            </a:fld>
            <a:r>
              <a:rPr lang="en-GB"/>
              <a:t>  |  </a:t>
            </a:r>
            <a:endParaRPr lang="en-GB" noProof="0"/>
          </a:p>
        </p:txBody>
      </p:sp>
    </p:spTree>
    <p:extLst>
      <p:ext uri="{BB962C8B-B14F-4D97-AF65-F5344CB8AC3E}">
        <p14:creationId xmlns:p14="http://schemas.microsoft.com/office/powerpoint/2010/main" val="282203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a:xfrm>
            <a:off x="695325" y="691285"/>
            <a:ext cx="10801350" cy="1152525"/>
          </a:xfrm>
        </p:spPr>
        <p:txBody>
          <a:bodyPr/>
          <a:lstStyle/>
          <a:p>
            <a:r>
              <a:rPr lang="en-GB" dirty="0"/>
              <a:t>Timelapse files</a:t>
            </a:r>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fld id="{5D1E5300-FC0F-4317-A193-EF6CE9E6F7B5}" type="slidenum">
              <a:rPr lang="en-GB" noProof="0" smtClean="0"/>
              <a:pPr/>
              <a:t>12</a:t>
            </a:fld>
            <a:r>
              <a:rPr lang="en-GB" noProof="0"/>
              <a:t>  |  </a:t>
            </a:r>
          </a:p>
        </p:txBody>
      </p:sp>
      <p:graphicFrame>
        <p:nvGraphicFramePr>
          <p:cNvPr id="7" name="Table 8">
            <a:extLst>
              <a:ext uri="{FF2B5EF4-FFF2-40B4-BE49-F238E27FC236}">
                <a16:creationId xmlns:a16="http://schemas.microsoft.com/office/drawing/2014/main" id="{C959F234-705B-438F-8F87-B7038775B98E}"/>
              </a:ext>
            </a:extLst>
          </p:cNvPr>
          <p:cNvGraphicFramePr>
            <a:graphicFrameLocks noGrp="1"/>
          </p:cNvGraphicFramePr>
          <p:nvPr>
            <p:ph idx="1"/>
            <p:extLst>
              <p:ext uri="{D42A27DB-BD31-4B8C-83A1-F6EECF244321}">
                <p14:modId xmlns:p14="http://schemas.microsoft.com/office/powerpoint/2010/main" val="3990028154"/>
              </p:ext>
            </p:extLst>
          </p:nvPr>
        </p:nvGraphicFramePr>
        <p:xfrm>
          <a:off x="1731959" y="1843810"/>
          <a:ext cx="8003168" cy="2128279"/>
        </p:xfrm>
        <a:graphic>
          <a:graphicData uri="http://schemas.openxmlformats.org/drawingml/2006/table">
            <a:tbl>
              <a:tblPr firstRow="1" bandRow="1">
                <a:tableStyleId>{5C22544A-7EE6-4342-B048-85BDC9FD1C3A}</a:tableStyleId>
              </a:tblPr>
              <a:tblGrid>
                <a:gridCol w="5234313">
                  <a:extLst>
                    <a:ext uri="{9D8B030D-6E8A-4147-A177-3AD203B41FA5}">
                      <a16:colId xmlns:a16="http://schemas.microsoft.com/office/drawing/2014/main" val="135182711"/>
                    </a:ext>
                  </a:extLst>
                </a:gridCol>
                <a:gridCol w="2768855">
                  <a:extLst>
                    <a:ext uri="{9D8B030D-6E8A-4147-A177-3AD203B41FA5}">
                      <a16:colId xmlns:a16="http://schemas.microsoft.com/office/drawing/2014/main" val="3044611716"/>
                    </a:ext>
                  </a:extLst>
                </a:gridCol>
              </a:tblGrid>
              <a:tr h="0">
                <a:tc>
                  <a:txBody>
                    <a:bodyPr/>
                    <a:lstStyle/>
                    <a:p>
                      <a:r>
                        <a:rPr lang="en-US" noProof="0" dirty="0"/>
                        <a:t>Timelapse files</a:t>
                      </a:r>
                    </a:p>
                  </a:txBody>
                  <a:tcPr/>
                </a:tc>
                <a:tc>
                  <a:txBody>
                    <a:bodyPr/>
                    <a:lstStyle/>
                    <a:p>
                      <a:pPr algn="ctr"/>
                      <a:r>
                        <a:rPr lang="en-US" noProof="0" dirty="0"/>
                        <a:t>Internal – Linux</a:t>
                      </a:r>
                    </a:p>
                    <a:p>
                      <a:pPr algn="ctr"/>
                      <a:r>
                        <a:rPr lang="en-US" noProof="0" dirty="0"/>
                        <a:t>(06.12.21)</a:t>
                      </a:r>
                    </a:p>
                  </a:txBody>
                  <a:tcPr/>
                </a:tc>
                <a:extLst>
                  <a:ext uri="{0D108BD9-81ED-4DB2-BD59-A6C34878D82A}">
                    <a16:rowId xmlns:a16="http://schemas.microsoft.com/office/drawing/2014/main" val="3218006805"/>
                  </a:ext>
                </a:extLst>
              </a:tr>
              <a:tr h="370840">
                <a:tc>
                  <a:txBody>
                    <a:bodyPr/>
                    <a:lstStyle/>
                    <a:p>
                      <a:r>
                        <a:rPr lang="en-US" sz="1600" noProof="0"/>
                        <a:t>Observed timelapse files</a:t>
                      </a:r>
                    </a:p>
                  </a:txBody>
                  <a:tcPr/>
                </a:tc>
                <a:tc>
                  <a:txBody>
                    <a:bodyPr/>
                    <a:lstStyle/>
                    <a:p>
                      <a:pPr algn="ctr"/>
                      <a:r>
                        <a:rPr lang="en-US" sz="1600" b="0" noProof="0" dirty="0">
                          <a:solidFill>
                            <a:schemeClr val="tx1"/>
                          </a:solidFill>
                          <a:latin typeface="+mn-lt"/>
                        </a:rPr>
                        <a:t>2 496</a:t>
                      </a:r>
                    </a:p>
                  </a:txBody>
                  <a:tcPr/>
                </a:tc>
                <a:extLst>
                  <a:ext uri="{0D108BD9-81ED-4DB2-BD59-A6C34878D82A}">
                    <a16:rowId xmlns:a16="http://schemas.microsoft.com/office/drawing/2014/main" val="1792329825"/>
                  </a:ext>
                </a:extLst>
              </a:tr>
              <a:tr h="370840">
                <a:tc>
                  <a:txBody>
                    <a:bodyPr/>
                    <a:lstStyle/>
                    <a:p>
                      <a:r>
                        <a:rPr lang="en-US" sz="1600" noProof="0"/>
                        <a:t>Simulated timelapse files - realizations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noProof="0" dirty="0">
                          <a:solidFill>
                            <a:schemeClr val="tx1"/>
                          </a:solidFill>
                          <a:latin typeface="+mn-lt"/>
                          <a:ea typeface="+mn-ea"/>
                          <a:cs typeface="+mn-cs"/>
                        </a:rPr>
                        <a:t>1 449 984</a:t>
                      </a:r>
                    </a:p>
                  </a:txBody>
                  <a:tcPr/>
                </a:tc>
                <a:extLst>
                  <a:ext uri="{0D108BD9-81ED-4DB2-BD59-A6C34878D82A}">
                    <a16:rowId xmlns:a16="http://schemas.microsoft.com/office/drawing/2014/main" val="1218798318"/>
                  </a:ext>
                </a:extLst>
              </a:tr>
              <a:tr h="375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t>Simulated timelapse files - statistics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noProof="0" dirty="0">
                          <a:solidFill>
                            <a:schemeClr val="tx1"/>
                          </a:solidFill>
                          <a:latin typeface="+mn-lt"/>
                        </a:rPr>
                        <a:t>49 152</a:t>
                      </a:r>
                    </a:p>
                  </a:txBody>
                  <a:tcPr/>
                </a:tc>
                <a:extLst>
                  <a:ext uri="{0D108BD9-81ED-4DB2-BD59-A6C34878D82A}">
                    <a16:rowId xmlns:a16="http://schemas.microsoft.com/office/drawing/2014/main" val="1741930795"/>
                  </a:ext>
                </a:extLst>
              </a:tr>
              <a:tr h="370840">
                <a:tc>
                  <a:txBody>
                    <a:bodyPr/>
                    <a:lstStyle/>
                    <a:p>
                      <a:r>
                        <a:rPr lang="en-US" sz="1600" noProof="0"/>
                        <a:t>All timelapse files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1"/>
                          </a:solidFill>
                          <a:latin typeface="+mn-lt"/>
                        </a:rPr>
                        <a:t>1 501 632</a:t>
                      </a:r>
                    </a:p>
                  </a:txBody>
                  <a:tcPr/>
                </a:tc>
                <a:extLst>
                  <a:ext uri="{0D108BD9-81ED-4DB2-BD59-A6C34878D82A}">
                    <a16:rowId xmlns:a16="http://schemas.microsoft.com/office/drawing/2014/main" val="1089304210"/>
                  </a:ext>
                </a:extLst>
              </a:tr>
            </a:tbl>
          </a:graphicData>
        </a:graphic>
      </p:graphicFrame>
    </p:spTree>
    <p:extLst>
      <p:ext uri="{BB962C8B-B14F-4D97-AF65-F5344CB8AC3E}">
        <p14:creationId xmlns:p14="http://schemas.microsoft.com/office/powerpoint/2010/main" val="279849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52C2-7899-4EB3-ABD9-71CBDF08C01E}"/>
              </a:ext>
            </a:extLst>
          </p:cNvPr>
          <p:cNvSpPr>
            <a:spLocks noGrp="1"/>
          </p:cNvSpPr>
          <p:nvPr>
            <p:ph type="title"/>
          </p:nvPr>
        </p:nvSpPr>
        <p:spPr>
          <a:xfrm>
            <a:off x="695325" y="310573"/>
            <a:ext cx="10801350" cy="1152525"/>
          </a:xfrm>
        </p:spPr>
        <p:txBody>
          <a:bodyPr/>
          <a:lstStyle/>
          <a:p>
            <a:r>
              <a:rPr lang="en-US"/>
              <a:t>Timelapse maps overview</a:t>
            </a:r>
          </a:p>
        </p:txBody>
      </p:sp>
      <p:graphicFrame>
        <p:nvGraphicFramePr>
          <p:cNvPr id="4" name="Table 4">
            <a:extLst>
              <a:ext uri="{FF2B5EF4-FFF2-40B4-BE49-F238E27FC236}">
                <a16:creationId xmlns:a16="http://schemas.microsoft.com/office/drawing/2014/main" id="{0F96C5CE-39FC-4056-9F99-7700CF7FA259}"/>
              </a:ext>
            </a:extLst>
          </p:cNvPr>
          <p:cNvGraphicFramePr>
            <a:graphicFrameLocks noGrp="1"/>
          </p:cNvGraphicFramePr>
          <p:nvPr>
            <p:ph idx="1"/>
            <p:extLst>
              <p:ext uri="{D42A27DB-BD31-4B8C-83A1-F6EECF244321}">
                <p14:modId xmlns:p14="http://schemas.microsoft.com/office/powerpoint/2010/main" val="4255951792"/>
              </p:ext>
            </p:extLst>
          </p:nvPr>
        </p:nvGraphicFramePr>
        <p:xfrm>
          <a:off x="695325" y="1389380"/>
          <a:ext cx="10801350" cy="482092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824845336"/>
                    </a:ext>
                  </a:extLst>
                </a:gridCol>
                <a:gridCol w="3600450">
                  <a:extLst>
                    <a:ext uri="{9D8B030D-6E8A-4147-A177-3AD203B41FA5}">
                      <a16:colId xmlns:a16="http://schemas.microsoft.com/office/drawing/2014/main" val="1213628696"/>
                    </a:ext>
                  </a:extLst>
                </a:gridCol>
                <a:gridCol w="3600450">
                  <a:extLst>
                    <a:ext uri="{9D8B030D-6E8A-4147-A177-3AD203B41FA5}">
                      <a16:colId xmlns:a16="http://schemas.microsoft.com/office/drawing/2014/main" val="2937768463"/>
                    </a:ext>
                  </a:extLst>
                </a:gridCol>
              </a:tblGrid>
              <a:tr h="370840">
                <a:tc>
                  <a:txBody>
                    <a:bodyPr/>
                    <a:lstStyle/>
                    <a:p>
                      <a:r>
                        <a:rPr lang="en-US" noProof="0"/>
                        <a:t>Attribute </a:t>
                      </a:r>
                    </a:p>
                  </a:txBody>
                  <a:tcPr/>
                </a:tc>
                <a:tc>
                  <a:txBody>
                    <a:bodyPr/>
                    <a:lstStyle/>
                    <a:p>
                      <a:pPr algn="ctr"/>
                      <a:r>
                        <a:rPr lang="en-US" noProof="0"/>
                        <a:t>Observed</a:t>
                      </a:r>
                    </a:p>
                  </a:txBody>
                  <a:tcPr/>
                </a:tc>
                <a:tc>
                  <a:txBody>
                    <a:bodyPr/>
                    <a:lstStyle/>
                    <a:p>
                      <a:pPr algn="ctr"/>
                      <a:r>
                        <a:rPr lang="en-US" noProof="0" dirty="0"/>
                        <a:t>Simulated</a:t>
                      </a:r>
                    </a:p>
                  </a:txBody>
                  <a:tcPr/>
                </a:tc>
                <a:extLst>
                  <a:ext uri="{0D108BD9-81ED-4DB2-BD59-A6C34878D82A}">
                    <a16:rowId xmlns:a16="http://schemas.microsoft.com/office/drawing/2014/main" val="3774089968"/>
                  </a:ext>
                </a:extLst>
              </a:tr>
              <a:tr h="370840">
                <a:tc>
                  <a:txBody>
                    <a:bodyPr/>
                    <a:lstStyle/>
                    <a:p>
                      <a:r>
                        <a:rPr lang="nb-NO" dirty="0"/>
                        <a:t>average_adc_ts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450692745"/>
                  </a:ext>
                </a:extLst>
              </a:tr>
              <a:tr h="370840">
                <a:tc>
                  <a:txBody>
                    <a:bodyPr/>
                    <a:lstStyle/>
                    <a:p>
                      <a:r>
                        <a:rPr lang="nb-NO" dirty="0"/>
                        <a:t>average_dts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416384662"/>
                  </a:ext>
                </a:extLst>
              </a:tr>
              <a:tr h="370840">
                <a:tc>
                  <a:txBody>
                    <a:bodyPr/>
                    <a:lstStyle/>
                    <a:p>
                      <a:r>
                        <a:rPr lang="nb-NO" dirty="0"/>
                        <a:t>timeshift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437962137"/>
                  </a:ext>
                </a:extLst>
              </a:tr>
              <a:tr h="370840">
                <a:tc>
                  <a:txBody>
                    <a:bodyPr/>
                    <a:lstStyle/>
                    <a:p>
                      <a:r>
                        <a:rPr lang="nb-NO" dirty="0"/>
                        <a:t>average_ai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715874458"/>
                  </a:ext>
                </a:extLst>
              </a:tr>
              <a:tr h="370840">
                <a:tc>
                  <a:txBody>
                    <a:bodyPr/>
                    <a:lstStyle/>
                    <a:p>
                      <a:r>
                        <a:rPr lang="nb-NO" dirty="0"/>
                        <a:t>average_dts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409915733"/>
                  </a:ext>
                </a:extLst>
              </a:tr>
              <a:tr h="370840">
                <a:tc>
                  <a:txBody>
                    <a:bodyPr/>
                    <a:lstStyle/>
                    <a:p>
                      <a:r>
                        <a:rPr lang="nb-NO" dirty="0"/>
                        <a:t>ecl_average_pressure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956590001"/>
                  </a:ext>
                </a:extLst>
              </a:tr>
              <a:tr h="370840">
                <a:tc>
                  <a:txBody>
                    <a:bodyPr/>
                    <a:lstStyle/>
                    <a:p>
                      <a:r>
                        <a:rPr lang="nb-NO" dirty="0"/>
                        <a:t>ecl_average_sgas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073976393"/>
                  </a:ext>
                </a:extLst>
              </a:tr>
              <a:tr h="370840">
                <a:tc>
                  <a:txBody>
                    <a:bodyPr/>
                    <a:lstStyle/>
                    <a:p>
                      <a:r>
                        <a:rPr lang="nb-NO" dirty="0"/>
                        <a:t>ecl_average_soil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712721207"/>
                  </a:ext>
                </a:extLst>
              </a:tr>
              <a:tr h="370840">
                <a:tc>
                  <a:txBody>
                    <a:bodyPr/>
                    <a:lstStyle/>
                    <a:p>
                      <a:r>
                        <a:rPr lang="nb-NO" dirty="0"/>
                        <a:t>ecl_average_swat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735281981"/>
                  </a:ext>
                </a:extLst>
              </a:tr>
              <a:tr h="370840">
                <a:tc>
                  <a:txBody>
                    <a:bodyPr/>
                    <a:lstStyle/>
                    <a:p>
                      <a:r>
                        <a:rPr lang="nb-NO" dirty="0" err="1"/>
                        <a:t>pem_average_pressure</a:t>
                      </a:r>
                      <a:endParaRPr lang="nb-NO"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235044265"/>
                  </a:ext>
                </a:extLst>
              </a:tr>
              <a:tr h="370840">
                <a:tc>
                  <a:txBody>
                    <a:bodyPr/>
                    <a:lstStyle/>
                    <a:p>
                      <a:r>
                        <a:rPr lang="nb-NO" dirty="0" err="1"/>
                        <a:t>pem_average_sgas</a:t>
                      </a:r>
                      <a:endParaRPr lang="nb-NO"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331263342"/>
                  </a:ext>
                </a:extLst>
              </a:tr>
              <a:tr h="370840">
                <a:tc>
                  <a:txBody>
                    <a:bodyPr/>
                    <a:lstStyle/>
                    <a:p>
                      <a:r>
                        <a:rPr lang="nb-NO" dirty="0" err="1"/>
                        <a:t>pem_average_swat</a:t>
                      </a:r>
                      <a:endParaRPr lang="nb-NO"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1" dirty="0">
                          <a:solidFill>
                            <a:srgbClr val="FF0000"/>
                          </a:solidFill>
                          <a:latin typeface="Wingdings" panose="05000000000000000000" pitchFamily="2" charset="2"/>
                          <a:sym typeface="Wingdings" panose="05000000000000000000" pitchFamily="2" charset="2"/>
                        </a:rPr>
                        <a:t></a:t>
                      </a:r>
                      <a:endParaRPr lang="en-US" sz="1800" b="1" noProof="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600" b="1"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642243570"/>
                  </a:ext>
                </a:extLst>
              </a:tr>
            </a:tbl>
          </a:graphicData>
        </a:graphic>
      </p:graphicFrame>
    </p:spTree>
    <p:extLst>
      <p:ext uri="{BB962C8B-B14F-4D97-AF65-F5344CB8AC3E}">
        <p14:creationId xmlns:p14="http://schemas.microsoft.com/office/powerpoint/2010/main" val="230805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52C2-7899-4EB3-ABD9-71CBDF08C01E}"/>
              </a:ext>
            </a:extLst>
          </p:cNvPr>
          <p:cNvSpPr>
            <a:spLocks noGrp="1"/>
          </p:cNvSpPr>
          <p:nvPr>
            <p:ph type="title"/>
          </p:nvPr>
        </p:nvSpPr>
        <p:spPr>
          <a:xfrm>
            <a:off x="695325" y="0"/>
            <a:ext cx="10801350" cy="1152525"/>
          </a:xfrm>
        </p:spPr>
        <p:txBody>
          <a:bodyPr/>
          <a:lstStyle/>
          <a:p>
            <a:r>
              <a:rPr lang="en-US"/>
              <a:t>Surface/zone overview</a:t>
            </a:r>
          </a:p>
        </p:txBody>
      </p:sp>
      <p:graphicFrame>
        <p:nvGraphicFramePr>
          <p:cNvPr id="7" name="Table 6">
            <a:extLst>
              <a:ext uri="{FF2B5EF4-FFF2-40B4-BE49-F238E27FC236}">
                <a16:creationId xmlns:a16="http://schemas.microsoft.com/office/drawing/2014/main" id="{041F2866-B615-468A-BB41-AB2006153D9B}"/>
              </a:ext>
            </a:extLst>
          </p:cNvPr>
          <p:cNvGraphicFramePr>
            <a:graphicFrameLocks noGrp="1"/>
          </p:cNvGraphicFramePr>
          <p:nvPr>
            <p:extLst>
              <p:ext uri="{D42A27DB-BD31-4B8C-83A1-F6EECF244321}">
                <p14:modId xmlns:p14="http://schemas.microsoft.com/office/powerpoint/2010/main" val="2951790912"/>
              </p:ext>
            </p:extLst>
          </p:nvPr>
        </p:nvGraphicFramePr>
        <p:xfrm>
          <a:off x="984396" y="824348"/>
          <a:ext cx="4936114" cy="4532097"/>
        </p:xfrm>
        <a:graphic>
          <a:graphicData uri="http://schemas.openxmlformats.org/drawingml/2006/table">
            <a:tbl>
              <a:tblPr firstRow="1" bandRow="1">
                <a:tableStyleId>{073A0DAA-6AF3-43AB-8588-CEC1D06C72B9}</a:tableStyleId>
              </a:tblPr>
              <a:tblGrid>
                <a:gridCol w="1821943">
                  <a:extLst>
                    <a:ext uri="{9D8B030D-6E8A-4147-A177-3AD203B41FA5}">
                      <a16:colId xmlns:a16="http://schemas.microsoft.com/office/drawing/2014/main" val="395527106"/>
                    </a:ext>
                  </a:extLst>
                </a:gridCol>
                <a:gridCol w="1435116">
                  <a:extLst>
                    <a:ext uri="{9D8B030D-6E8A-4147-A177-3AD203B41FA5}">
                      <a16:colId xmlns:a16="http://schemas.microsoft.com/office/drawing/2014/main" val="1101171894"/>
                    </a:ext>
                  </a:extLst>
                </a:gridCol>
                <a:gridCol w="1679055">
                  <a:extLst>
                    <a:ext uri="{9D8B030D-6E8A-4147-A177-3AD203B41FA5}">
                      <a16:colId xmlns:a16="http://schemas.microsoft.com/office/drawing/2014/main" val="801566296"/>
                    </a:ext>
                  </a:extLst>
                </a:gridCol>
              </a:tblGrid>
              <a:tr h="264897">
                <a:tc>
                  <a:txBody>
                    <a:bodyPr/>
                    <a:lstStyle/>
                    <a:p>
                      <a:pPr algn="l" fontAlgn="b"/>
                      <a:r>
                        <a:rPr lang="en-US" sz="1600" u="none" strike="noStrike" noProof="0">
                          <a:effectLst/>
                        </a:rPr>
                        <a:t>Surface/zone name</a:t>
                      </a:r>
                      <a:endParaRPr lang="en-US" sz="1600" b="0" i="0" u="none" strike="noStrike" noProof="0">
                        <a:solidFill>
                          <a:srgbClr val="000000"/>
                        </a:solidFill>
                        <a:effectLst/>
                        <a:latin typeface="Calibri" panose="020F0502020204030204" pitchFamily="34" charset="0"/>
                      </a:endParaRPr>
                    </a:p>
                  </a:txBody>
                  <a:tcPr marL="7318" marR="7318" marT="7318" marB="0" anchor="b"/>
                </a:tc>
                <a:tc>
                  <a:txBody>
                    <a:bodyPr/>
                    <a:lstStyle/>
                    <a:p>
                      <a:pPr algn="ctr" fontAlgn="b"/>
                      <a:r>
                        <a:rPr lang="en-US" sz="1600" u="none" strike="noStrike" noProof="0">
                          <a:effectLst/>
                        </a:rPr>
                        <a:t>Observed</a:t>
                      </a:r>
                      <a:endParaRPr lang="en-US" sz="1600" b="0" i="0" u="none" strike="noStrike" noProof="0">
                        <a:solidFill>
                          <a:srgbClr val="000000"/>
                        </a:solidFill>
                        <a:effectLst/>
                        <a:latin typeface="Calibri" panose="020F0502020204030204" pitchFamily="34" charset="0"/>
                      </a:endParaRPr>
                    </a:p>
                  </a:txBody>
                  <a:tcPr marL="7318" marR="7318" marT="7318" marB="0" anchor="b"/>
                </a:tc>
                <a:tc>
                  <a:txBody>
                    <a:bodyPr/>
                    <a:lstStyle/>
                    <a:p>
                      <a:pPr algn="ctr" fontAlgn="b"/>
                      <a:r>
                        <a:rPr lang="en-US" sz="1600" u="none" strike="noStrike" noProof="0">
                          <a:effectLst/>
                        </a:rPr>
                        <a:t>Simulated</a:t>
                      </a:r>
                      <a:endParaRPr lang="en-US" sz="1600" b="0" i="0" u="none" strike="noStrike" noProof="0">
                        <a:solidFill>
                          <a:srgbClr val="00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36550073"/>
                  </a:ext>
                </a:extLst>
              </a:tr>
              <a:tr h="146352">
                <a:tc>
                  <a:txBody>
                    <a:bodyPr/>
                    <a:lstStyle/>
                    <a:p>
                      <a:pPr algn="l" fontAlgn="b"/>
                      <a:r>
                        <a:rPr lang="en-US" sz="1400" b="0" i="0" u="none" strike="noStrike" noProof="0">
                          <a:solidFill>
                            <a:srgbClr val="000000"/>
                          </a:solidFill>
                          <a:effectLst/>
                          <a:latin typeface="Calibri" panose="020F0502020204030204" pitchFamily="34" charset="0"/>
                        </a:rPr>
                        <a:t> basereservoir</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540032324"/>
                  </a:ext>
                </a:extLst>
              </a:tr>
              <a:tr h="146352">
                <a:tc>
                  <a:txBody>
                    <a:bodyPr/>
                    <a:lstStyle/>
                    <a:p>
                      <a:pPr algn="l" fontAlgn="b"/>
                      <a:r>
                        <a:rPr lang="en-US" sz="1400" b="0" i="0" u="none" strike="noStrike" noProof="0">
                          <a:solidFill>
                            <a:srgbClr val="000000"/>
                          </a:solidFill>
                          <a:effectLst/>
                          <a:latin typeface="Calibri" panose="020F0502020204030204" pitchFamily="34" charset="0"/>
                        </a:rPr>
                        <a:t> overburden</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063279324"/>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sn10_1</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29138199"/>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sn10_2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55243127"/>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sn10_3</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05098934"/>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sn10_4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670745046"/>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sn11</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499699720"/>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sn11_1</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508328053"/>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sn11_2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322640934"/>
                  </a:ext>
                </a:extLst>
              </a:tr>
              <a:tr h="146352">
                <a:tc>
                  <a:txBody>
                    <a:bodyPr/>
                    <a:lstStyle/>
                    <a:p>
                      <a:pPr algn="l" fontAlgn="b"/>
                      <a:r>
                        <a:rPr lang="en-US" sz="1400" b="0" i="0" u="none" strike="noStrike" noProof="0">
                          <a:solidFill>
                            <a:srgbClr val="000000"/>
                          </a:solidFill>
                          <a:effectLst/>
                          <a:latin typeface="Calibri" panose="020F0502020204030204" pitchFamily="34" charset="0"/>
                        </a:rPr>
                        <a:t> sn1_4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225457832"/>
                  </a:ext>
                </a:extLst>
              </a:tr>
              <a:tr h="146352">
                <a:tc>
                  <a:txBody>
                    <a:bodyPr/>
                    <a:lstStyle/>
                    <a:p>
                      <a:pPr algn="l" fontAlgn="b"/>
                      <a:r>
                        <a:rPr lang="en-US" sz="1400" b="0" i="0" u="none" strike="noStrike" noProof="0">
                          <a:solidFill>
                            <a:srgbClr val="000000"/>
                          </a:solidFill>
                          <a:effectLst/>
                          <a:latin typeface="Calibri" panose="020F0502020204030204" pitchFamily="34" charset="0"/>
                        </a:rPr>
                        <a:t> sn2_5</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703477956"/>
                  </a:ext>
                </a:extLst>
              </a:tr>
              <a:tr h="146352">
                <a:tc>
                  <a:txBody>
                    <a:bodyPr/>
                    <a:lstStyle/>
                    <a:p>
                      <a:pPr algn="l" fontAlgn="b"/>
                      <a:r>
                        <a:rPr lang="en-US" sz="1400" b="0" i="0" u="none" strike="noStrike" noProof="0">
                          <a:solidFill>
                            <a:srgbClr val="000000"/>
                          </a:solidFill>
                          <a:effectLst/>
                          <a:latin typeface="Calibri" panose="020F0502020204030204" pitchFamily="34" charset="0"/>
                        </a:rPr>
                        <a:t> sn3_4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801927995"/>
                  </a:ext>
                </a:extLst>
              </a:tr>
              <a:tr h="146352">
                <a:tc>
                  <a:txBody>
                    <a:bodyPr/>
                    <a:lstStyle/>
                    <a:p>
                      <a:pPr algn="l" fontAlgn="b"/>
                      <a:r>
                        <a:rPr lang="en-US" sz="1400" b="0" i="0" u="none" strike="noStrike" noProof="0">
                          <a:solidFill>
                            <a:srgbClr val="000000"/>
                          </a:solidFill>
                          <a:effectLst/>
                          <a:latin typeface="Calibri" panose="020F0502020204030204" pitchFamily="34" charset="0"/>
                        </a:rPr>
                        <a:t> sn4_2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615914269"/>
                  </a:ext>
                </a:extLst>
              </a:tr>
              <a:tr h="146352">
                <a:tc>
                  <a:txBody>
                    <a:bodyPr/>
                    <a:lstStyle/>
                    <a:p>
                      <a:pPr algn="l" fontAlgn="b"/>
                      <a:r>
                        <a:rPr lang="en-US" sz="1400" b="0" i="0" u="none" strike="noStrike" noProof="0">
                          <a:solidFill>
                            <a:srgbClr val="000000"/>
                          </a:solidFill>
                          <a:effectLst/>
                          <a:latin typeface="Calibri" panose="020F0502020204030204" pitchFamily="34" charset="0"/>
                        </a:rPr>
                        <a:t> sn5_3</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accent4">
                              <a:lumMod val="50000"/>
                            </a:schemeClr>
                          </a:solidFill>
                          <a:latin typeface="Wingdings" panose="05000000000000000000" pitchFamily="2" charset="2"/>
                          <a:sym typeface="Wingdings" panose="05000000000000000000" pitchFamily="2" charset="2"/>
                        </a:rPr>
                        <a:t></a:t>
                      </a:r>
                      <a:endParaRPr lang="en-US" sz="14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660976871"/>
                  </a:ext>
                </a:extLst>
              </a:tr>
            </a:tbl>
          </a:graphicData>
        </a:graphic>
      </p:graphicFrame>
      <p:graphicFrame>
        <p:nvGraphicFramePr>
          <p:cNvPr id="8" name="Table 7">
            <a:extLst>
              <a:ext uri="{FF2B5EF4-FFF2-40B4-BE49-F238E27FC236}">
                <a16:creationId xmlns:a16="http://schemas.microsoft.com/office/drawing/2014/main" id="{8C48D2E2-D8B2-4F31-960B-0E01475995B3}"/>
              </a:ext>
            </a:extLst>
          </p:cNvPr>
          <p:cNvGraphicFramePr>
            <a:graphicFrameLocks noGrp="1"/>
          </p:cNvGraphicFramePr>
          <p:nvPr>
            <p:extLst>
              <p:ext uri="{D42A27DB-BD31-4B8C-83A1-F6EECF244321}">
                <p14:modId xmlns:p14="http://schemas.microsoft.com/office/powerpoint/2010/main" val="2555596686"/>
              </p:ext>
            </p:extLst>
          </p:nvPr>
        </p:nvGraphicFramePr>
        <p:xfrm>
          <a:off x="6373091" y="824348"/>
          <a:ext cx="4936837" cy="5439071"/>
        </p:xfrm>
        <a:graphic>
          <a:graphicData uri="http://schemas.openxmlformats.org/drawingml/2006/table">
            <a:tbl>
              <a:tblPr firstRow="1" bandRow="1">
                <a:tableStyleId>{073A0DAA-6AF3-43AB-8588-CEC1D06C72B9}</a:tableStyleId>
              </a:tblPr>
              <a:tblGrid>
                <a:gridCol w="1822666">
                  <a:extLst>
                    <a:ext uri="{9D8B030D-6E8A-4147-A177-3AD203B41FA5}">
                      <a16:colId xmlns:a16="http://schemas.microsoft.com/office/drawing/2014/main" val="395527106"/>
                    </a:ext>
                  </a:extLst>
                </a:gridCol>
                <a:gridCol w="1435116">
                  <a:extLst>
                    <a:ext uri="{9D8B030D-6E8A-4147-A177-3AD203B41FA5}">
                      <a16:colId xmlns:a16="http://schemas.microsoft.com/office/drawing/2014/main" val="1101171894"/>
                    </a:ext>
                  </a:extLst>
                </a:gridCol>
                <a:gridCol w="1679055">
                  <a:extLst>
                    <a:ext uri="{9D8B030D-6E8A-4147-A177-3AD203B41FA5}">
                      <a16:colId xmlns:a16="http://schemas.microsoft.com/office/drawing/2014/main" val="801566296"/>
                    </a:ext>
                  </a:extLst>
                </a:gridCol>
              </a:tblGrid>
              <a:tr h="257471">
                <a:tc>
                  <a:txBody>
                    <a:bodyPr/>
                    <a:lstStyle/>
                    <a:p>
                      <a:pPr algn="l" fontAlgn="b"/>
                      <a:r>
                        <a:rPr lang="en-US" sz="1600" u="none" strike="noStrike" noProof="0">
                          <a:effectLst/>
                        </a:rPr>
                        <a:t>Surface/zone name</a:t>
                      </a:r>
                      <a:endParaRPr lang="en-US" sz="1600" b="0" i="0" u="none" strike="noStrike" noProof="0">
                        <a:solidFill>
                          <a:srgbClr val="000000"/>
                        </a:solidFill>
                        <a:effectLst/>
                        <a:latin typeface="Calibri" panose="020F0502020204030204" pitchFamily="34" charset="0"/>
                      </a:endParaRPr>
                    </a:p>
                  </a:txBody>
                  <a:tcPr marL="7318" marR="7318" marT="7318" marB="0" anchor="b"/>
                </a:tc>
                <a:tc>
                  <a:txBody>
                    <a:bodyPr/>
                    <a:lstStyle/>
                    <a:p>
                      <a:pPr algn="ctr" fontAlgn="b"/>
                      <a:r>
                        <a:rPr lang="en-US" sz="1600" u="none" strike="noStrike" noProof="0">
                          <a:effectLst/>
                        </a:rPr>
                        <a:t>Observed</a:t>
                      </a:r>
                      <a:endParaRPr lang="en-US" sz="1600" b="0" i="0" u="none" strike="noStrike" noProof="0">
                        <a:solidFill>
                          <a:srgbClr val="000000"/>
                        </a:solidFill>
                        <a:effectLst/>
                        <a:latin typeface="Calibri" panose="020F0502020204030204" pitchFamily="34" charset="0"/>
                      </a:endParaRPr>
                    </a:p>
                  </a:txBody>
                  <a:tcPr marL="7318" marR="7318" marT="7318" marB="0" anchor="b"/>
                </a:tc>
                <a:tc>
                  <a:txBody>
                    <a:bodyPr/>
                    <a:lstStyle/>
                    <a:p>
                      <a:pPr algn="ctr" fontAlgn="b"/>
                      <a:r>
                        <a:rPr lang="en-US" sz="1600" u="none" strike="noStrike" noProof="0">
                          <a:effectLst/>
                        </a:rPr>
                        <a:t>Simulated</a:t>
                      </a:r>
                      <a:endParaRPr lang="en-US" sz="1600" b="0" i="0" u="none" strike="noStrike" noProof="0">
                        <a:solidFill>
                          <a:srgbClr val="000000"/>
                        </a:solidFill>
                        <a:effectLst/>
                        <a:latin typeface="Calibri" panose="020F0502020204030204" pitchFamily="34" charset="0"/>
                      </a:endParaRPr>
                    </a:p>
                  </a:txBody>
                  <a:tcPr marL="7318" marR="7318" marT="7318" marB="0" anchor="b"/>
                </a:tc>
                <a:extLst>
                  <a:ext uri="{0D108BD9-81ED-4DB2-BD59-A6C34878D82A}">
                    <a16:rowId xmlns:a16="http://schemas.microsoft.com/office/drawing/2014/main" val="336550073"/>
                  </a:ext>
                </a:extLst>
              </a:tr>
              <a:tr h="296256">
                <a:tc>
                  <a:txBody>
                    <a:bodyPr/>
                    <a:lstStyle/>
                    <a:p>
                      <a:pPr algn="l" fontAlgn="b"/>
                      <a:r>
                        <a:rPr lang="en-US" sz="1400" b="0" i="0" u="none" strike="noStrike" noProof="0">
                          <a:solidFill>
                            <a:srgbClr val="000000"/>
                          </a:solidFill>
                          <a:effectLst/>
                          <a:latin typeface="Calibri" panose="020F0502020204030204" pitchFamily="34" charset="0"/>
                        </a:rPr>
                        <a:t> sn6_2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092859484"/>
                  </a:ext>
                </a:extLst>
              </a:tr>
              <a:tr h="296256">
                <a:tc>
                  <a:txBody>
                    <a:bodyPr/>
                    <a:lstStyle/>
                    <a:p>
                      <a:pPr algn="l" fontAlgn="b"/>
                      <a:r>
                        <a:rPr lang="en-US" sz="1400" b="0" i="0" u="none" strike="noStrike" noProof="0">
                          <a:solidFill>
                            <a:srgbClr val="000000"/>
                          </a:solidFill>
                          <a:effectLst/>
                          <a:latin typeface="Calibri" panose="020F0502020204030204" pitchFamily="34" charset="0"/>
                        </a:rPr>
                        <a:t> sn6_4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885123754"/>
                  </a:ext>
                </a:extLst>
              </a:tr>
              <a:tr h="296256">
                <a:tc>
                  <a:txBody>
                    <a:bodyPr/>
                    <a:lstStyle/>
                    <a:p>
                      <a:pPr algn="l" fontAlgn="b"/>
                      <a:r>
                        <a:rPr lang="en-US" sz="1400" b="0" i="0" u="none" strike="noStrike" noProof="0">
                          <a:solidFill>
                            <a:srgbClr val="000000"/>
                          </a:solidFill>
                          <a:effectLst/>
                          <a:latin typeface="Calibri" panose="020F0502020204030204" pitchFamily="34" charset="0"/>
                        </a:rPr>
                        <a:t> sn7_2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52837186"/>
                  </a:ext>
                </a:extLst>
              </a:tr>
              <a:tr h="296256">
                <a:tc>
                  <a:txBody>
                    <a:bodyPr/>
                    <a:lstStyle/>
                    <a:p>
                      <a:pPr algn="l" fontAlgn="b"/>
                      <a:r>
                        <a:rPr lang="en-US" sz="1400" b="0" i="0" u="none" strike="noStrike" noProof="0">
                          <a:solidFill>
                            <a:srgbClr val="000000"/>
                          </a:solidFill>
                          <a:effectLst/>
                          <a:latin typeface="Calibri" panose="020F0502020204030204" pitchFamily="34" charset="0"/>
                        </a:rPr>
                        <a:t> sn7_4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695716813"/>
                  </a:ext>
                </a:extLst>
              </a:tr>
              <a:tr h="296256">
                <a:tc>
                  <a:txBody>
                    <a:bodyPr/>
                    <a:lstStyle/>
                    <a:p>
                      <a:pPr algn="l" fontAlgn="b"/>
                      <a:r>
                        <a:rPr lang="en-US" sz="1400" b="0" i="0" u="none" strike="noStrike" noProof="0">
                          <a:solidFill>
                            <a:srgbClr val="000000"/>
                          </a:solidFill>
                          <a:effectLst/>
                          <a:latin typeface="Calibri" panose="020F0502020204030204" pitchFamily="34" charset="0"/>
                        </a:rPr>
                        <a:t> sn8_1</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621451010"/>
                  </a:ext>
                </a:extLst>
              </a:tr>
              <a:tr h="296256">
                <a:tc>
                  <a:txBody>
                    <a:bodyPr/>
                    <a:lstStyle/>
                    <a:p>
                      <a:pPr algn="l" fontAlgn="b"/>
                      <a:r>
                        <a:rPr lang="en-US" sz="1400" b="0" i="0" u="none" strike="noStrike" noProof="0">
                          <a:solidFill>
                            <a:srgbClr val="000000"/>
                          </a:solidFill>
                          <a:effectLst/>
                          <a:latin typeface="Calibri" panose="020F0502020204030204" pitchFamily="34" charset="0"/>
                        </a:rPr>
                        <a:t> sn8_2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726130686"/>
                  </a:ext>
                </a:extLst>
              </a:tr>
              <a:tr h="296256">
                <a:tc>
                  <a:txBody>
                    <a:bodyPr/>
                    <a:lstStyle/>
                    <a:p>
                      <a:pPr algn="l" fontAlgn="b"/>
                      <a:r>
                        <a:rPr lang="en-US" sz="1400" b="0" i="0" u="none" strike="noStrike" noProof="0">
                          <a:solidFill>
                            <a:srgbClr val="000000"/>
                          </a:solidFill>
                          <a:effectLst/>
                          <a:latin typeface="Calibri" panose="020F0502020204030204" pitchFamily="34" charset="0"/>
                        </a:rPr>
                        <a:t> sn9_1</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578630525"/>
                  </a:ext>
                </a:extLst>
              </a:tr>
              <a:tr h="296256">
                <a:tc>
                  <a:txBody>
                    <a:bodyPr/>
                    <a:lstStyle/>
                    <a:p>
                      <a:pPr algn="l" fontAlgn="b"/>
                      <a:r>
                        <a:rPr lang="en-US" sz="1400" b="0" i="0" u="none" strike="noStrike" noProof="0">
                          <a:solidFill>
                            <a:srgbClr val="000000"/>
                          </a:solidFill>
                          <a:effectLst/>
                          <a:latin typeface="Calibri" panose="020F0502020204030204" pitchFamily="34" charset="0"/>
                        </a:rPr>
                        <a:t> sn9_2</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807138487"/>
                  </a:ext>
                </a:extLst>
              </a:tr>
              <a:tr h="296256">
                <a:tc>
                  <a:txBody>
                    <a:bodyPr/>
                    <a:lstStyle/>
                    <a:p>
                      <a:pPr algn="l" fontAlgn="b"/>
                      <a:r>
                        <a:rPr lang="en-US" sz="1400" b="0" i="0" u="none" strike="noStrike" noProof="0">
                          <a:solidFill>
                            <a:srgbClr val="000000"/>
                          </a:solidFill>
                          <a:effectLst/>
                          <a:latin typeface="Calibri" panose="020F0502020204030204" pitchFamily="34" charset="0"/>
                        </a:rPr>
                        <a:t> sn9_3</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577218045"/>
                  </a:ext>
                </a:extLst>
              </a:tr>
              <a:tr h="296256">
                <a:tc>
                  <a:txBody>
                    <a:bodyPr/>
                    <a:lstStyle/>
                    <a:p>
                      <a:pPr algn="l" fontAlgn="b"/>
                      <a:r>
                        <a:rPr lang="en-US" sz="1400" b="0" i="0" u="none" strike="noStrike" noProof="0">
                          <a:solidFill>
                            <a:srgbClr val="000000"/>
                          </a:solidFill>
                          <a:effectLst/>
                          <a:latin typeface="Calibri" panose="020F0502020204030204" pitchFamily="34" charset="0"/>
                        </a:rPr>
                        <a:t> sn9_4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184342365"/>
                  </a:ext>
                </a:extLst>
              </a:tr>
              <a:tr h="296256">
                <a:tc>
                  <a:txBody>
                    <a:bodyPr/>
                    <a:lstStyle/>
                    <a:p>
                      <a:pPr algn="l" fontAlgn="b"/>
                      <a:r>
                        <a:rPr lang="en-US" sz="1400" b="0" i="0" u="none" strike="noStrike" noProof="0">
                          <a:solidFill>
                            <a:srgbClr val="000000"/>
                          </a:solidFill>
                          <a:effectLst/>
                          <a:latin typeface="Calibri" panose="020F0502020204030204" pitchFamily="34" charset="0"/>
                        </a:rPr>
                        <a:t> snLL</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967236260"/>
                  </a:ext>
                </a:extLst>
              </a:tr>
              <a:tr h="296256">
                <a:tc>
                  <a:txBody>
                    <a:bodyPr/>
                    <a:lstStyle/>
                    <a:p>
                      <a:pPr algn="l" fontAlgn="b"/>
                      <a:r>
                        <a:rPr lang="en-US" sz="1400" b="0" i="0" u="none" strike="noStrike" noProof="0">
                          <a:solidFill>
                            <a:srgbClr val="000000"/>
                          </a:solidFill>
                          <a:effectLst/>
                          <a:latin typeface="Calibri" panose="020F0502020204030204" pitchFamily="34" charset="0"/>
                        </a:rPr>
                        <a:t> snML3</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897451959"/>
                  </a:ext>
                </a:extLst>
              </a:tr>
              <a:tr h="296256">
                <a:tc>
                  <a:txBody>
                    <a:bodyPr/>
                    <a:lstStyle/>
                    <a:p>
                      <a:pPr algn="l" fontAlgn="b"/>
                      <a:r>
                        <a:rPr lang="en-US" sz="1400" b="0" i="0" u="none" strike="noStrike" noProof="0">
                          <a:solidFill>
                            <a:srgbClr val="000000"/>
                          </a:solidFill>
                          <a:effectLst/>
                          <a:latin typeface="Calibri" panose="020F0502020204030204" pitchFamily="34" charset="0"/>
                        </a:rPr>
                        <a:t> snML4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289568814"/>
                  </a:ext>
                </a:extLst>
              </a:tr>
              <a:tr h="206421">
                <a:tc>
                  <a:txBody>
                    <a:bodyPr/>
                    <a:lstStyle/>
                    <a:p>
                      <a:pPr algn="l" fontAlgn="b"/>
                      <a:r>
                        <a:rPr lang="en-US" sz="1400" b="0" i="0" u="none" strike="noStrike" noProof="0">
                          <a:solidFill>
                            <a:srgbClr val="000000"/>
                          </a:solidFill>
                          <a:effectLst/>
                          <a:latin typeface="Calibri" panose="020F0502020204030204" pitchFamily="34" charset="0"/>
                        </a:rPr>
                        <a:t> snll</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a:solidFill>
                            <a:srgbClr val="FF0000"/>
                          </a:solidFill>
                          <a:latin typeface="Wingdings" panose="05000000000000000000" pitchFamily="2" charset="2"/>
                          <a:ea typeface="+mn-ea"/>
                          <a:cs typeface="+mn-cs"/>
                          <a:sym typeface="Wingdings" panose="05000000000000000000" pitchFamily="2" charset="2"/>
                        </a:rPr>
                        <a:t></a:t>
                      </a:r>
                      <a:endParaRPr lang="en-US" sz="1400" b="1" kern="1200" noProof="0">
                        <a:solidFill>
                          <a:srgbClr val="FF0000"/>
                        </a:solidFill>
                        <a:latin typeface="Wingdings" panose="05000000000000000000" pitchFamily="2" charset="2"/>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683515864"/>
                  </a:ext>
                </a:extLst>
              </a:tr>
              <a:tr h="296256">
                <a:tc>
                  <a:txBody>
                    <a:bodyPr/>
                    <a:lstStyle/>
                    <a:p>
                      <a:pPr algn="l" fontAlgn="b"/>
                      <a:r>
                        <a:rPr lang="en-US" sz="1400" b="0" i="0" u="none" strike="noStrike" noProof="0">
                          <a:solidFill>
                            <a:srgbClr val="000000"/>
                          </a:solidFill>
                          <a:effectLst/>
                          <a:latin typeface="Calibri" panose="020F0502020204030204" pitchFamily="34" charset="0"/>
                        </a:rPr>
                        <a:t> snml3</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a:solidFill>
                            <a:srgbClr val="FF0000"/>
                          </a:solidFill>
                          <a:latin typeface="Wingdings" panose="05000000000000000000" pitchFamily="2" charset="2"/>
                          <a:ea typeface="+mn-ea"/>
                          <a:cs typeface="+mn-cs"/>
                          <a:sym typeface="Wingdings" panose="05000000000000000000" pitchFamily="2" charset="2"/>
                        </a:rPr>
                        <a:t></a:t>
                      </a:r>
                      <a:endParaRPr lang="en-US" sz="1400" b="1" kern="1200" noProof="0">
                        <a:solidFill>
                          <a:srgbClr val="FF0000"/>
                        </a:solidFill>
                        <a:latin typeface="Wingdings" panose="05000000000000000000" pitchFamily="2" charset="2"/>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401354728"/>
                  </a:ext>
                </a:extLst>
              </a:tr>
              <a:tr h="296256">
                <a:tc>
                  <a:txBody>
                    <a:bodyPr/>
                    <a:lstStyle/>
                    <a:p>
                      <a:pPr algn="l" fontAlgn="b"/>
                      <a:r>
                        <a:rPr lang="en-US" sz="1400" b="0" i="0" u="none" strike="noStrike" noProof="0">
                          <a:solidFill>
                            <a:srgbClr val="000000"/>
                          </a:solidFill>
                          <a:effectLst/>
                          <a:latin typeface="Calibri" panose="020F0502020204030204" pitchFamily="34" charset="0"/>
                        </a:rPr>
                        <a:t> snml4</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a:solidFill>
                            <a:srgbClr val="FF0000"/>
                          </a:solidFill>
                          <a:latin typeface="Wingdings" panose="05000000000000000000" pitchFamily="2" charset="2"/>
                          <a:ea typeface="+mn-ea"/>
                          <a:cs typeface="+mn-cs"/>
                          <a:sym typeface="Wingdings" panose="05000000000000000000" pitchFamily="2" charset="2"/>
                        </a:rPr>
                        <a:t></a:t>
                      </a:r>
                      <a:endParaRPr lang="en-US" sz="1400" b="1" kern="1200" noProof="0">
                        <a:solidFill>
                          <a:srgbClr val="FF0000"/>
                        </a:solidFill>
                        <a:latin typeface="Wingdings" panose="05000000000000000000" pitchFamily="2" charset="2"/>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a:solidFill>
                            <a:schemeClr val="accent4">
                              <a:lumMod val="50000"/>
                            </a:schemeClr>
                          </a:solidFill>
                          <a:latin typeface="Wingdings" panose="05000000000000000000" pitchFamily="2" charset="2"/>
                          <a:sym typeface="Wingdings" panose="05000000000000000000" pitchFamily="2" charset="2"/>
                        </a:rPr>
                        <a:t></a:t>
                      </a:r>
                      <a:endParaRPr lang="en-US" sz="14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161654987"/>
                  </a:ext>
                </a:extLst>
              </a:tr>
              <a:tr h="296256">
                <a:tc>
                  <a:txBody>
                    <a:bodyPr/>
                    <a:lstStyle/>
                    <a:p>
                      <a:pPr algn="l" fontAlgn="b"/>
                      <a:r>
                        <a:rPr lang="en-US" sz="1400" b="0" i="0" u="none" strike="noStrike" noProof="0">
                          <a:solidFill>
                            <a:srgbClr val="000000"/>
                          </a:solidFill>
                          <a:effectLst/>
                          <a:latin typeface="Calibri" panose="020F0502020204030204" pitchFamily="34" charset="0"/>
                        </a:rPr>
                        <a:t>topgrid</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a:solidFill>
                            <a:srgbClr val="FF0000"/>
                          </a:solidFill>
                          <a:latin typeface="Wingdings" panose="05000000000000000000" pitchFamily="2" charset="2"/>
                          <a:ea typeface="+mn-ea"/>
                          <a:cs typeface="+mn-cs"/>
                          <a:sym typeface="Wingdings" panose="05000000000000000000" pitchFamily="2" charset="2"/>
                        </a:rPr>
                        <a:t></a:t>
                      </a:r>
                      <a:endParaRPr lang="en-US" sz="1400" b="1" kern="1200" noProof="0">
                        <a:solidFill>
                          <a:srgbClr val="FF0000"/>
                        </a:solidFill>
                        <a:latin typeface="Wingdings" panose="05000000000000000000" pitchFamily="2" charset="2"/>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noProof="0" dirty="0">
                          <a:solidFill>
                            <a:schemeClr val="accent4">
                              <a:lumMod val="50000"/>
                            </a:schemeClr>
                          </a:solidFill>
                          <a:latin typeface="Wingdings" panose="05000000000000000000" pitchFamily="2" charset="2"/>
                          <a:sym typeface="Wingdings" panose="05000000000000000000" pitchFamily="2" charset="2"/>
                        </a:rPr>
                        <a:t></a:t>
                      </a:r>
                      <a:endParaRPr lang="en-US" sz="14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814868862"/>
                  </a:ext>
                </a:extLst>
              </a:tr>
            </a:tbl>
          </a:graphicData>
        </a:graphic>
      </p:graphicFrame>
    </p:spTree>
    <p:extLst>
      <p:ext uri="{BB962C8B-B14F-4D97-AF65-F5344CB8AC3E}">
        <p14:creationId xmlns:p14="http://schemas.microsoft.com/office/powerpoint/2010/main" val="73376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52C2-7899-4EB3-ABD9-71CBDF08C01E}"/>
              </a:ext>
            </a:extLst>
          </p:cNvPr>
          <p:cNvSpPr>
            <a:spLocks noGrp="1"/>
          </p:cNvSpPr>
          <p:nvPr>
            <p:ph type="title"/>
          </p:nvPr>
        </p:nvSpPr>
        <p:spPr>
          <a:xfrm>
            <a:off x="695325" y="0"/>
            <a:ext cx="10801350" cy="1152525"/>
          </a:xfrm>
        </p:spPr>
        <p:txBody>
          <a:bodyPr/>
          <a:lstStyle/>
          <a:p>
            <a:r>
              <a:rPr lang="nb-NO" dirty="0"/>
              <a:t>4D </a:t>
            </a:r>
            <a:r>
              <a:rPr lang="nb-NO" dirty="0" err="1"/>
              <a:t>intervals</a:t>
            </a:r>
            <a:r>
              <a:rPr lang="nb-NO" dirty="0"/>
              <a:t> </a:t>
            </a:r>
            <a:r>
              <a:rPr lang="nb-NO" dirty="0" err="1"/>
              <a:t>overview</a:t>
            </a:r>
            <a:endParaRPr lang="nb-NO" dirty="0"/>
          </a:p>
        </p:txBody>
      </p:sp>
      <p:graphicFrame>
        <p:nvGraphicFramePr>
          <p:cNvPr id="4" name="Table 3">
            <a:extLst>
              <a:ext uri="{FF2B5EF4-FFF2-40B4-BE49-F238E27FC236}">
                <a16:creationId xmlns:a16="http://schemas.microsoft.com/office/drawing/2014/main" id="{F6495870-182A-4F35-876C-159B26045CD1}"/>
              </a:ext>
            </a:extLst>
          </p:cNvPr>
          <p:cNvGraphicFramePr>
            <a:graphicFrameLocks noGrp="1"/>
          </p:cNvGraphicFramePr>
          <p:nvPr>
            <p:extLst>
              <p:ext uri="{D42A27DB-BD31-4B8C-83A1-F6EECF244321}">
                <p14:modId xmlns:p14="http://schemas.microsoft.com/office/powerpoint/2010/main" val="1247371314"/>
              </p:ext>
            </p:extLst>
          </p:nvPr>
        </p:nvGraphicFramePr>
        <p:xfrm>
          <a:off x="2235193" y="1034143"/>
          <a:ext cx="2374900" cy="4042410"/>
        </p:xfrm>
        <a:graphic>
          <a:graphicData uri="http://schemas.openxmlformats.org/drawingml/2006/table">
            <a:tbl>
              <a:tblPr firstRow="1" bandRow="1">
                <a:tableStyleId>{5C22544A-7EE6-4342-B048-85BDC9FD1C3A}</a:tableStyleId>
              </a:tblPr>
              <a:tblGrid>
                <a:gridCol w="2374900">
                  <a:extLst>
                    <a:ext uri="{9D8B030D-6E8A-4147-A177-3AD203B41FA5}">
                      <a16:colId xmlns:a16="http://schemas.microsoft.com/office/drawing/2014/main" val="1338447175"/>
                    </a:ext>
                  </a:extLst>
                </a:gridCol>
              </a:tblGrid>
              <a:tr h="190500">
                <a:tc>
                  <a:txBody>
                    <a:bodyPr/>
                    <a:lstStyle/>
                    <a:p>
                      <a:pPr algn="l" fontAlgn="b"/>
                      <a:r>
                        <a:rPr lang="nb-NO" sz="1600" b="0" i="0" u="none" strike="noStrike" dirty="0" err="1">
                          <a:solidFill>
                            <a:schemeClr val="bg1"/>
                          </a:solidFill>
                          <a:effectLst/>
                          <a:latin typeface="Calibri" panose="020F0502020204030204" pitchFamily="34" charset="0"/>
                        </a:rPr>
                        <a:t>Interval</a:t>
                      </a:r>
                      <a:endParaRPr lang="nb-NO" sz="16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7399841"/>
                  </a:ext>
                </a:extLst>
              </a:tr>
              <a:tr h="190500">
                <a:tc>
                  <a:txBody>
                    <a:bodyPr/>
                    <a:lstStyle/>
                    <a:p>
                      <a:pPr algn="l" fontAlgn="b"/>
                      <a:r>
                        <a:rPr lang="nb-NO" sz="1400" u="none" strike="noStrike" dirty="0">
                          <a:effectLst/>
                        </a:rPr>
                        <a:t> 1997-07-02-1992-08-01</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17933729"/>
                  </a:ext>
                </a:extLst>
              </a:tr>
              <a:tr h="190500">
                <a:tc>
                  <a:txBody>
                    <a:bodyPr/>
                    <a:lstStyle/>
                    <a:p>
                      <a:pPr algn="l" fontAlgn="b"/>
                      <a:r>
                        <a:rPr lang="nb-NO" sz="1400" u="none" strike="noStrike" dirty="0">
                          <a:effectLst/>
                        </a:rPr>
                        <a:t> 2001-07-02-1997-07-02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7508836"/>
                  </a:ext>
                </a:extLst>
              </a:tr>
              <a:tr h="190500">
                <a:tc>
                  <a:txBody>
                    <a:bodyPr/>
                    <a:lstStyle/>
                    <a:p>
                      <a:pPr algn="l" fontAlgn="b"/>
                      <a:r>
                        <a:rPr lang="nb-NO" sz="1400" u="none" strike="noStrike" dirty="0">
                          <a:effectLst/>
                        </a:rPr>
                        <a:t> 2005-07-02-2001-07-02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9411001"/>
                  </a:ext>
                </a:extLst>
              </a:tr>
              <a:tr h="190500">
                <a:tc>
                  <a:txBody>
                    <a:bodyPr/>
                    <a:lstStyle/>
                    <a:p>
                      <a:pPr algn="l" fontAlgn="b"/>
                      <a:r>
                        <a:rPr lang="nb-NO" sz="1400" u="none" strike="noStrike" dirty="0">
                          <a:effectLst/>
                        </a:rPr>
                        <a:t> 2006-07-02-2005-07-02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5746686"/>
                  </a:ext>
                </a:extLst>
              </a:tr>
              <a:tr h="190500">
                <a:tc>
                  <a:txBody>
                    <a:bodyPr/>
                    <a:lstStyle/>
                    <a:p>
                      <a:pPr algn="l" fontAlgn="b"/>
                      <a:r>
                        <a:rPr lang="nb-NO" sz="1400" u="none" strike="noStrike" dirty="0">
                          <a:effectLst/>
                        </a:rPr>
                        <a:t> 2009-07-02-2006-07-02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974812"/>
                  </a:ext>
                </a:extLst>
              </a:tr>
              <a:tr h="190500">
                <a:tc>
                  <a:txBody>
                    <a:bodyPr/>
                    <a:lstStyle/>
                    <a:p>
                      <a:pPr algn="l" fontAlgn="b"/>
                      <a:r>
                        <a:rPr lang="nb-NO" sz="1400" u="none" strike="noStrike" dirty="0">
                          <a:effectLst/>
                        </a:rPr>
                        <a:t> 2012-07-02-2009-07-02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0394807"/>
                  </a:ext>
                </a:extLst>
              </a:tr>
              <a:tr h="190500">
                <a:tc>
                  <a:txBody>
                    <a:bodyPr/>
                    <a:lstStyle/>
                    <a:p>
                      <a:pPr algn="l" fontAlgn="b"/>
                      <a:r>
                        <a:rPr lang="nb-NO" sz="1400" u="none" strike="noStrike" dirty="0">
                          <a:effectLst/>
                        </a:rPr>
                        <a:t> 2014-11-02-2014-06-02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2495357"/>
                  </a:ext>
                </a:extLst>
              </a:tr>
              <a:tr h="190500">
                <a:tc>
                  <a:txBody>
                    <a:bodyPr/>
                    <a:lstStyle/>
                    <a:p>
                      <a:pPr algn="l" fontAlgn="b"/>
                      <a:r>
                        <a:rPr lang="nb-NO" sz="1400" u="none" strike="noStrike" dirty="0">
                          <a:effectLst/>
                        </a:rPr>
                        <a:t> 2015-06-15-2014-11-02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0877274"/>
                  </a:ext>
                </a:extLst>
              </a:tr>
              <a:tr h="190500">
                <a:tc>
                  <a:txBody>
                    <a:bodyPr/>
                    <a:lstStyle/>
                    <a:p>
                      <a:pPr algn="l" fontAlgn="b"/>
                      <a:r>
                        <a:rPr lang="nb-NO" sz="1400" u="none" strike="noStrike" dirty="0">
                          <a:effectLst/>
                        </a:rPr>
                        <a:t> 2015-10-15-2015-06-15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0156352"/>
                  </a:ext>
                </a:extLst>
              </a:tr>
              <a:tr h="190500">
                <a:tc>
                  <a:txBody>
                    <a:bodyPr/>
                    <a:lstStyle/>
                    <a:p>
                      <a:pPr algn="l" fontAlgn="b"/>
                      <a:r>
                        <a:rPr lang="nb-NO" sz="1400" u="none" strike="noStrike" dirty="0">
                          <a:effectLst/>
                        </a:rPr>
                        <a:t> 2016-06-02-2015-10-15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5662378"/>
                  </a:ext>
                </a:extLst>
              </a:tr>
              <a:tr h="190500">
                <a:tc>
                  <a:txBody>
                    <a:bodyPr/>
                    <a:lstStyle/>
                    <a:p>
                      <a:pPr algn="l" fontAlgn="b"/>
                      <a:r>
                        <a:rPr lang="nb-NO" sz="1400" u="none" strike="noStrike" dirty="0">
                          <a:effectLst/>
                        </a:rPr>
                        <a:t> 2017-06-02-2016-06-02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5088837"/>
                  </a:ext>
                </a:extLst>
              </a:tr>
              <a:tr h="190500">
                <a:tc>
                  <a:txBody>
                    <a:bodyPr/>
                    <a:lstStyle/>
                    <a:p>
                      <a:pPr algn="l" fontAlgn="b"/>
                      <a:r>
                        <a:rPr lang="nb-NO" sz="1400" u="none" strike="noStrike" dirty="0">
                          <a:effectLst/>
                        </a:rPr>
                        <a:t> 2018-06-15-2017-06-02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7735049"/>
                  </a:ext>
                </a:extLst>
              </a:tr>
              <a:tr h="190500">
                <a:tc>
                  <a:txBody>
                    <a:bodyPr/>
                    <a:lstStyle/>
                    <a:p>
                      <a:pPr algn="l" fontAlgn="b"/>
                      <a:r>
                        <a:rPr lang="nb-NO" sz="1400" u="none" strike="noStrike" dirty="0">
                          <a:effectLst/>
                        </a:rPr>
                        <a:t> 2018-10-15-2018-06-15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2240457"/>
                  </a:ext>
                </a:extLst>
              </a:tr>
              <a:tr h="190500">
                <a:tc>
                  <a:txBody>
                    <a:bodyPr/>
                    <a:lstStyle/>
                    <a:p>
                      <a:pPr algn="l" fontAlgn="b"/>
                      <a:r>
                        <a:rPr lang="nb-NO" sz="1400" u="none" strike="noStrike" dirty="0">
                          <a:effectLst/>
                        </a:rPr>
                        <a:t> 2019-06-02-2018-10-15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2525192"/>
                  </a:ext>
                </a:extLst>
              </a:tr>
              <a:tr h="190500">
                <a:tc>
                  <a:txBody>
                    <a:bodyPr/>
                    <a:lstStyle/>
                    <a:p>
                      <a:pPr algn="l" fontAlgn="b"/>
                      <a:r>
                        <a:rPr lang="nb-NO" sz="1400" u="none" strike="noStrike" dirty="0">
                          <a:effectLst/>
                        </a:rPr>
                        <a:t> 2019-09-15-2019-06-02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0335685"/>
                  </a:ext>
                </a:extLst>
              </a:tr>
              <a:tr h="190500">
                <a:tc>
                  <a:txBody>
                    <a:bodyPr/>
                    <a:lstStyle/>
                    <a:p>
                      <a:pPr algn="l" fontAlgn="b"/>
                      <a:r>
                        <a:rPr lang="nb-NO" sz="1400" u="none" strike="noStrike" dirty="0">
                          <a:effectLst/>
                        </a:rPr>
                        <a:t> 2020-06-02-2019-09-15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8342699"/>
                  </a:ext>
                </a:extLst>
              </a:tr>
              <a:tr h="190500">
                <a:tc>
                  <a:txBody>
                    <a:bodyPr/>
                    <a:lstStyle/>
                    <a:p>
                      <a:pPr algn="l" fontAlgn="b"/>
                      <a:r>
                        <a:rPr lang="nb-NO" sz="1400" u="none" strike="noStrike" kern="1200" dirty="0">
                          <a:solidFill>
                            <a:schemeClr val="dk1"/>
                          </a:solidFill>
                          <a:effectLst/>
                          <a:latin typeface="+mn-lt"/>
                          <a:ea typeface="+mn-ea"/>
                          <a:cs typeface="+mn-cs"/>
                        </a:rPr>
                        <a:t> 2020-10-02-2020-06-02</a:t>
                      </a:r>
                    </a:p>
                  </a:txBody>
                  <a:tcPr marL="9525" marR="9525" marT="9525" marB="0" anchor="b"/>
                </a:tc>
                <a:extLst>
                  <a:ext uri="{0D108BD9-81ED-4DB2-BD59-A6C34878D82A}">
                    <a16:rowId xmlns:a16="http://schemas.microsoft.com/office/drawing/2014/main" val="4285716529"/>
                  </a:ext>
                </a:extLst>
              </a:tr>
            </a:tbl>
          </a:graphicData>
        </a:graphic>
      </p:graphicFrame>
      <p:graphicFrame>
        <p:nvGraphicFramePr>
          <p:cNvPr id="5" name="Table 4">
            <a:extLst>
              <a:ext uri="{FF2B5EF4-FFF2-40B4-BE49-F238E27FC236}">
                <a16:creationId xmlns:a16="http://schemas.microsoft.com/office/drawing/2014/main" id="{90213480-B59B-48CE-8BAF-F120D795919C}"/>
              </a:ext>
            </a:extLst>
          </p:cNvPr>
          <p:cNvGraphicFramePr>
            <a:graphicFrameLocks noGrp="1"/>
          </p:cNvGraphicFramePr>
          <p:nvPr>
            <p:extLst>
              <p:ext uri="{D42A27DB-BD31-4B8C-83A1-F6EECF244321}">
                <p14:modId xmlns:p14="http://schemas.microsoft.com/office/powerpoint/2010/main" val="2175276523"/>
              </p:ext>
            </p:extLst>
          </p:nvPr>
        </p:nvGraphicFramePr>
        <p:xfrm>
          <a:off x="4801803" y="1034143"/>
          <a:ext cx="2433561" cy="3596640"/>
        </p:xfrm>
        <a:graphic>
          <a:graphicData uri="http://schemas.openxmlformats.org/drawingml/2006/table">
            <a:tbl>
              <a:tblPr firstRow="1" bandRow="1">
                <a:tableStyleId>{5C22544A-7EE6-4342-B048-85BDC9FD1C3A}</a:tableStyleId>
              </a:tblPr>
              <a:tblGrid>
                <a:gridCol w="2433561">
                  <a:extLst>
                    <a:ext uri="{9D8B030D-6E8A-4147-A177-3AD203B41FA5}">
                      <a16:colId xmlns:a16="http://schemas.microsoft.com/office/drawing/2014/main" val="1455597448"/>
                    </a:ext>
                  </a:extLst>
                </a:gridCol>
              </a:tblGrid>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b-NO" sz="1600" b="0" i="0" u="none" strike="noStrike" dirty="0" err="1">
                          <a:solidFill>
                            <a:schemeClr val="bg1"/>
                          </a:solidFill>
                          <a:effectLst/>
                          <a:latin typeface="Calibri" panose="020F0502020204030204" pitchFamily="34" charset="0"/>
                        </a:rPr>
                        <a:t>Interval</a:t>
                      </a:r>
                      <a:endParaRPr lang="nb-NO" sz="16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9664358"/>
                  </a:ext>
                </a:extLst>
              </a:tr>
              <a:tr h="190500">
                <a:tc>
                  <a:txBody>
                    <a:bodyPr/>
                    <a:lstStyle/>
                    <a:p>
                      <a:pPr algn="l" fontAlgn="b"/>
                      <a:r>
                        <a:rPr lang="nb-NO" sz="1400" u="none" strike="noStrike" dirty="0">
                          <a:effectLst/>
                        </a:rPr>
                        <a:t> 2005-07-02-1997-07-02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6984981"/>
                  </a:ext>
                </a:extLst>
              </a:tr>
              <a:tr h="190500">
                <a:tc>
                  <a:txBody>
                    <a:bodyPr/>
                    <a:lstStyle/>
                    <a:p>
                      <a:pPr algn="l" fontAlgn="b"/>
                      <a:r>
                        <a:rPr lang="nb-NO" sz="1400" u="none" strike="noStrike">
                          <a:effectLst/>
                        </a:rPr>
                        <a:t> 2006-07-02-1997-07-02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4952972"/>
                  </a:ext>
                </a:extLst>
              </a:tr>
              <a:tr h="190500">
                <a:tc>
                  <a:txBody>
                    <a:bodyPr/>
                    <a:lstStyle/>
                    <a:p>
                      <a:pPr algn="l" fontAlgn="b"/>
                      <a:r>
                        <a:rPr lang="nb-NO" sz="1400" u="none" strike="noStrike" dirty="0">
                          <a:effectLst/>
                        </a:rPr>
                        <a:t> 2006-07-02-2001-07-02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8850207"/>
                  </a:ext>
                </a:extLst>
              </a:tr>
              <a:tr h="190500">
                <a:tc>
                  <a:txBody>
                    <a:bodyPr/>
                    <a:lstStyle/>
                    <a:p>
                      <a:pPr algn="l" fontAlgn="b"/>
                      <a:r>
                        <a:rPr lang="nb-NO" sz="1400" u="none" strike="noStrike">
                          <a:effectLst/>
                        </a:rPr>
                        <a:t> 2009-07-02-1997-07-02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4293091"/>
                  </a:ext>
                </a:extLst>
              </a:tr>
              <a:tr h="190500">
                <a:tc>
                  <a:txBody>
                    <a:bodyPr/>
                    <a:lstStyle/>
                    <a:p>
                      <a:pPr algn="l" fontAlgn="b"/>
                      <a:r>
                        <a:rPr lang="nb-NO" sz="1400" u="none" strike="noStrike">
                          <a:effectLst/>
                        </a:rPr>
                        <a:t> 2012-07-02-1992-08-01</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0833659"/>
                  </a:ext>
                </a:extLst>
              </a:tr>
              <a:tr h="190500">
                <a:tc>
                  <a:txBody>
                    <a:bodyPr/>
                    <a:lstStyle/>
                    <a:p>
                      <a:pPr algn="l" fontAlgn="b"/>
                      <a:r>
                        <a:rPr lang="nb-NO" sz="1400" u="none" strike="noStrike" dirty="0">
                          <a:effectLst/>
                        </a:rPr>
                        <a:t> 2012-07-02-1997-07-02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0650696"/>
                  </a:ext>
                </a:extLst>
              </a:tr>
              <a:tr h="190500">
                <a:tc>
                  <a:txBody>
                    <a:bodyPr/>
                    <a:lstStyle/>
                    <a:p>
                      <a:pPr algn="l" fontAlgn="b"/>
                      <a:r>
                        <a:rPr lang="nb-NO" sz="1400" u="none" strike="noStrike" dirty="0">
                          <a:effectLst/>
                        </a:rPr>
                        <a:t> 2012-07-02-2006-07-02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5947554"/>
                  </a:ext>
                </a:extLst>
              </a:tr>
              <a:tr h="190500">
                <a:tc>
                  <a:txBody>
                    <a:bodyPr/>
                    <a:lstStyle/>
                    <a:p>
                      <a:pPr algn="l" fontAlgn="b"/>
                      <a:r>
                        <a:rPr lang="nb-NO" sz="1400" u="none" strike="noStrike" dirty="0">
                          <a:effectLst/>
                        </a:rPr>
                        <a:t> 2014-06-02-1997-07-02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367600"/>
                  </a:ext>
                </a:extLst>
              </a:tr>
              <a:tr h="190500">
                <a:tc>
                  <a:txBody>
                    <a:bodyPr/>
                    <a:lstStyle/>
                    <a:p>
                      <a:pPr algn="l" fontAlgn="b"/>
                      <a:r>
                        <a:rPr lang="nb-NO" sz="1400" u="none" strike="noStrike" dirty="0">
                          <a:effectLst/>
                        </a:rPr>
                        <a:t> 2015-06-15-2014-06-02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9723816"/>
                  </a:ext>
                </a:extLst>
              </a:tr>
              <a:tr h="190500">
                <a:tc>
                  <a:txBody>
                    <a:bodyPr/>
                    <a:lstStyle/>
                    <a:p>
                      <a:pPr algn="l" fontAlgn="b"/>
                      <a:r>
                        <a:rPr lang="nb-NO" sz="1400" u="none" strike="noStrike">
                          <a:effectLst/>
                        </a:rPr>
                        <a:t> 2015-10-15-2014-06-02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1983142"/>
                  </a:ext>
                </a:extLst>
              </a:tr>
              <a:tr h="190500">
                <a:tc>
                  <a:txBody>
                    <a:bodyPr/>
                    <a:lstStyle/>
                    <a:p>
                      <a:pPr algn="l" fontAlgn="b"/>
                      <a:r>
                        <a:rPr lang="nb-NO" sz="1400" u="none" strike="noStrike">
                          <a:effectLst/>
                        </a:rPr>
                        <a:t> 2015-10-15-2014-11-02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5883620"/>
                  </a:ext>
                </a:extLst>
              </a:tr>
              <a:tr h="190500">
                <a:tc>
                  <a:txBody>
                    <a:bodyPr/>
                    <a:lstStyle/>
                    <a:p>
                      <a:pPr algn="l" fontAlgn="b"/>
                      <a:r>
                        <a:rPr lang="nb-NO" sz="1400" u="none" strike="noStrike">
                          <a:effectLst/>
                        </a:rPr>
                        <a:t> 2016-06-02-2014-06-02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0645245"/>
                  </a:ext>
                </a:extLst>
              </a:tr>
              <a:tr h="190500">
                <a:tc>
                  <a:txBody>
                    <a:bodyPr/>
                    <a:lstStyle/>
                    <a:p>
                      <a:pPr algn="l" fontAlgn="b"/>
                      <a:r>
                        <a:rPr lang="nb-NO" sz="1400" u="none" strike="noStrike" dirty="0">
                          <a:effectLst/>
                        </a:rPr>
                        <a:t> 2016-06-02-2015-06-15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1719154"/>
                  </a:ext>
                </a:extLst>
              </a:tr>
              <a:tr h="190500">
                <a:tc>
                  <a:txBody>
                    <a:bodyPr/>
                    <a:lstStyle/>
                    <a:p>
                      <a:pPr algn="l" fontAlgn="b"/>
                      <a:r>
                        <a:rPr lang="nb-NO" sz="1400" u="none" strike="noStrike">
                          <a:effectLst/>
                        </a:rPr>
                        <a:t> 2017-06-02-2014-06-02</a:t>
                      </a:r>
                      <a:endParaRPr lang="nb-N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1719152"/>
                  </a:ext>
                </a:extLst>
              </a:tr>
              <a:tr h="190500">
                <a:tc>
                  <a:txBody>
                    <a:bodyPr/>
                    <a:lstStyle/>
                    <a:p>
                      <a:pPr algn="l" fontAlgn="b"/>
                      <a:r>
                        <a:rPr lang="nb-NO" sz="1400" u="none" strike="noStrike" dirty="0">
                          <a:effectLst/>
                        </a:rPr>
                        <a:t> 2017-06-02-2015-06-15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8487540"/>
                  </a:ext>
                </a:extLst>
              </a:tr>
            </a:tbl>
          </a:graphicData>
        </a:graphic>
      </p:graphicFrame>
      <p:graphicFrame>
        <p:nvGraphicFramePr>
          <p:cNvPr id="10" name="Table 9">
            <a:extLst>
              <a:ext uri="{FF2B5EF4-FFF2-40B4-BE49-F238E27FC236}">
                <a16:creationId xmlns:a16="http://schemas.microsoft.com/office/drawing/2014/main" id="{9B632C10-5088-43F7-8109-4A8B2DB2E69F}"/>
              </a:ext>
            </a:extLst>
          </p:cNvPr>
          <p:cNvGraphicFramePr>
            <a:graphicFrameLocks noGrp="1"/>
          </p:cNvGraphicFramePr>
          <p:nvPr>
            <p:extLst>
              <p:ext uri="{D42A27DB-BD31-4B8C-83A1-F6EECF244321}">
                <p14:modId xmlns:p14="http://schemas.microsoft.com/office/powerpoint/2010/main" val="2735969530"/>
              </p:ext>
            </p:extLst>
          </p:nvPr>
        </p:nvGraphicFramePr>
        <p:xfrm>
          <a:off x="7427074" y="1034143"/>
          <a:ext cx="2433561" cy="3819525"/>
        </p:xfrm>
        <a:graphic>
          <a:graphicData uri="http://schemas.openxmlformats.org/drawingml/2006/table">
            <a:tbl>
              <a:tblPr firstRow="1" bandRow="1">
                <a:tableStyleId>{5C22544A-7EE6-4342-B048-85BDC9FD1C3A}</a:tableStyleId>
              </a:tblPr>
              <a:tblGrid>
                <a:gridCol w="2433561">
                  <a:extLst>
                    <a:ext uri="{9D8B030D-6E8A-4147-A177-3AD203B41FA5}">
                      <a16:colId xmlns:a16="http://schemas.microsoft.com/office/drawing/2014/main" val="2534467721"/>
                    </a:ext>
                  </a:extLst>
                </a:gridCol>
              </a:tblGrid>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b-NO" sz="1600" b="0" i="0" u="none" strike="noStrike" dirty="0" err="1">
                          <a:solidFill>
                            <a:schemeClr val="bg1"/>
                          </a:solidFill>
                          <a:effectLst/>
                          <a:latin typeface="Calibri" panose="020F0502020204030204" pitchFamily="34" charset="0"/>
                        </a:rPr>
                        <a:t>Interval</a:t>
                      </a:r>
                      <a:endParaRPr lang="nb-NO" sz="16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4822057"/>
                  </a:ext>
                </a:extLst>
              </a:tr>
              <a:tr h="190500">
                <a:tc>
                  <a:txBody>
                    <a:bodyPr/>
                    <a:lstStyle/>
                    <a:p>
                      <a:pPr algn="l" fontAlgn="b"/>
                      <a:r>
                        <a:rPr lang="nb-NO" sz="1400" u="none" strike="noStrike" dirty="0">
                          <a:effectLst/>
                        </a:rPr>
                        <a:t> 2018-06-15-2014-06-02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9445250"/>
                  </a:ext>
                </a:extLst>
              </a:tr>
              <a:tr h="190500">
                <a:tc>
                  <a:txBody>
                    <a:bodyPr/>
                    <a:lstStyle/>
                    <a:p>
                      <a:pPr algn="l" fontAlgn="b"/>
                      <a:r>
                        <a:rPr lang="nb-NO" sz="1400" u="none" strike="noStrike" dirty="0">
                          <a:effectLst/>
                        </a:rPr>
                        <a:t> 2018-06-15-2015-06-15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5139814"/>
                  </a:ext>
                </a:extLst>
              </a:tr>
              <a:tr h="190500">
                <a:tc>
                  <a:txBody>
                    <a:bodyPr/>
                    <a:lstStyle/>
                    <a:p>
                      <a:pPr algn="l" fontAlgn="b"/>
                      <a:r>
                        <a:rPr lang="nb-NO" sz="1400" u="none" strike="noStrike" dirty="0">
                          <a:effectLst/>
                        </a:rPr>
                        <a:t> 2018-10-15-2014-06-02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1467505"/>
                  </a:ext>
                </a:extLst>
              </a:tr>
              <a:tr h="190500">
                <a:tc>
                  <a:txBody>
                    <a:bodyPr/>
                    <a:lstStyle/>
                    <a:p>
                      <a:pPr algn="l" fontAlgn="b"/>
                      <a:r>
                        <a:rPr lang="nb-NO" sz="1400" u="none" strike="noStrike" dirty="0">
                          <a:effectLst/>
                        </a:rPr>
                        <a:t> 2018-10-15-2015-06-15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6162776"/>
                  </a:ext>
                </a:extLst>
              </a:tr>
              <a:tr h="190500">
                <a:tc>
                  <a:txBody>
                    <a:bodyPr/>
                    <a:lstStyle/>
                    <a:p>
                      <a:pPr algn="l" fontAlgn="b"/>
                      <a:r>
                        <a:rPr lang="nb-NO" sz="1400" u="none" strike="noStrike" dirty="0">
                          <a:effectLst/>
                        </a:rPr>
                        <a:t> 2018-10-15-2017-06-02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8044577"/>
                  </a:ext>
                </a:extLst>
              </a:tr>
              <a:tr h="190500">
                <a:tc>
                  <a:txBody>
                    <a:bodyPr/>
                    <a:lstStyle/>
                    <a:p>
                      <a:pPr algn="l" fontAlgn="b"/>
                      <a:r>
                        <a:rPr lang="nb-NO" sz="1400" u="none" strike="noStrike" dirty="0">
                          <a:effectLst/>
                        </a:rPr>
                        <a:t> 2019-06-02-2014-06-02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48598312"/>
                  </a:ext>
                </a:extLst>
              </a:tr>
              <a:tr h="190500">
                <a:tc>
                  <a:txBody>
                    <a:bodyPr/>
                    <a:lstStyle/>
                    <a:p>
                      <a:pPr algn="l" fontAlgn="b"/>
                      <a:r>
                        <a:rPr lang="nb-NO" sz="1400" u="none" strike="noStrike" dirty="0">
                          <a:effectLst/>
                        </a:rPr>
                        <a:t> 2019-06-02-2015-06-15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3741960"/>
                  </a:ext>
                </a:extLst>
              </a:tr>
              <a:tr h="190500">
                <a:tc>
                  <a:txBody>
                    <a:bodyPr/>
                    <a:lstStyle/>
                    <a:p>
                      <a:pPr algn="l" fontAlgn="b"/>
                      <a:r>
                        <a:rPr lang="nb-NO" sz="1400" u="none" strike="noStrike" dirty="0">
                          <a:effectLst/>
                        </a:rPr>
                        <a:t> 2019-06-02-2018-06-15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7032350"/>
                  </a:ext>
                </a:extLst>
              </a:tr>
              <a:tr h="190500">
                <a:tc>
                  <a:txBody>
                    <a:bodyPr/>
                    <a:lstStyle/>
                    <a:p>
                      <a:pPr algn="l" fontAlgn="b"/>
                      <a:r>
                        <a:rPr lang="nb-NO" sz="1400" u="none" strike="noStrike" dirty="0">
                          <a:effectLst/>
                        </a:rPr>
                        <a:t> 2019-09-15-2014-06-02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8635745"/>
                  </a:ext>
                </a:extLst>
              </a:tr>
              <a:tr h="190500">
                <a:tc>
                  <a:txBody>
                    <a:bodyPr/>
                    <a:lstStyle/>
                    <a:p>
                      <a:pPr algn="l" fontAlgn="b"/>
                      <a:r>
                        <a:rPr lang="nb-NO" sz="1400" u="none" strike="noStrike" dirty="0">
                          <a:effectLst/>
                        </a:rPr>
                        <a:t> 2019-09-15-2015-06-15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2120420"/>
                  </a:ext>
                </a:extLst>
              </a:tr>
              <a:tr h="190500">
                <a:tc>
                  <a:txBody>
                    <a:bodyPr/>
                    <a:lstStyle/>
                    <a:p>
                      <a:pPr algn="l" fontAlgn="b"/>
                      <a:r>
                        <a:rPr lang="nb-NO" sz="1400" u="none" strike="noStrike" dirty="0">
                          <a:effectLst/>
                        </a:rPr>
                        <a:t> 2020-06-02-2014-06-02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9298432"/>
                  </a:ext>
                </a:extLst>
              </a:tr>
              <a:tr h="190500">
                <a:tc>
                  <a:txBody>
                    <a:bodyPr/>
                    <a:lstStyle/>
                    <a:p>
                      <a:pPr algn="l" fontAlgn="b"/>
                      <a:r>
                        <a:rPr lang="nb-NO" sz="1400" u="none" strike="noStrike" dirty="0">
                          <a:effectLst/>
                        </a:rPr>
                        <a:t> 2020-06-02-2015-06-15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5589846"/>
                  </a:ext>
                </a:extLst>
              </a:tr>
              <a:tr h="190500">
                <a:tc>
                  <a:txBody>
                    <a:bodyPr/>
                    <a:lstStyle/>
                    <a:p>
                      <a:pPr algn="l" fontAlgn="b"/>
                      <a:r>
                        <a:rPr lang="nb-NO" sz="1400" u="none" strike="noStrike" dirty="0">
                          <a:effectLst/>
                        </a:rPr>
                        <a:t> 2020-06-02-2019-06-02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3725862"/>
                  </a:ext>
                </a:extLst>
              </a:tr>
              <a:tr h="190500">
                <a:tc>
                  <a:txBody>
                    <a:bodyPr/>
                    <a:lstStyle/>
                    <a:p>
                      <a:pPr algn="l" fontAlgn="b"/>
                      <a:r>
                        <a:rPr lang="nb-NO" sz="1400" u="none" strike="noStrike" dirty="0">
                          <a:effectLst/>
                        </a:rPr>
                        <a:t> 2020-10-02-2014-06-02</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8347948"/>
                  </a:ext>
                </a:extLst>
              </a:tr>
              <a:tr h="190500">
                <a:tc>
                  <a:txBody>
                    <a:bodyPr/>
                    <a:lstStyle/>
                    <a:p>
                      <a:pPr algn="l" fontAlgn="b"/>
                      <a:r>
                        <a:rPr lang="nb-NO" sz="1400" u="none" strike="noStrike" dirty="0">
                          <a:effectLst/>
                        </a:rPr>
                        <a:t> 2020-10-02-2015-06-15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8750461"/>
                  </a:ext>
                </a:extLst>
              </a:tr>
              <a:tr h="190500">
                <a:tc>
                  <a:txBody>
                    <a:bodyPr/>
                    <a:lstStyle/>
                    <a:p>
                      <a:pPr algn="l" fontAlgn="b"/>
                      <a:r>
                        <a:rPr lang="nb-NO" sz="1400" u="none" strike="noStrike" dirty="0">
                          <a:effectLst/>
                        </a:rPr>
                        <a:t> 2020-10-02-2019-09-15</a:t>
                      </a:r>
                      <a:endParaRPr lang="nb-NO"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1512500"/>
                  </a:ext>
                </a:extLst>
              </a:tr>
            </a:tbl>
          </a:graphicData>
        </a:graphic>
      </p:graphicFrame>
    </p:spTree>
    <p:extLst>
      <p:ext uri="{BB962C8B-B14F-4D97-AF65-F5344CB8AC3E}">
        <p14:creationId xmlns:p14="http://schemas.microsoft.com/office/powerpoint/2010/main" val="181605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52C2-7899-4EB3-ABD9-71CBDF08C01E}"/>
              </a:ext>
            </a:extLst>
          </p:cNvPr>
          <p:cNvSpPr>
            <a:spLocks noGrp="1"/>
          </p:cNvSpPr>
          <p:nvPr>
            <p:ph type="title"/>
          </p:nvPr>
        </p:nvSpPr>
        <p:spPr>
          <a:xfrm>
            <a:off x="695325" y="310573"/>
            <a:ext cx="10801350" cy="1152525"/>
          </a:xfrm>
        </p:spPr>
        <p:txBody>
          <a:bodyPr/>
          <a:lstStyle/>
          <a:p>
            <a:r>
              <a:rPr lang="en-US"/>
              <a:t>Ensemble overview</a:t>
            </a:r>
          </a:p>
        </p:txBody>
      </p:sp>
      <p:graphicFrame>
        <p:nvGraphicFramePr>
          <p:cNvPr id="4" name="Table 4">
            <a:extLst>
              <a:ext uri="{FF2B5EF4-FFF2-40B4-BE49-F238E27FC236}">
                <a16:creationId xmlns:a16="http://schemas.microsoft.com/office/drawing/2014/main" id="{0F96C5CE-39FC-4056-9F99-7700CF7FA259}"/>
              </a:ext>
            </a:extLst>
          </p:cNvPr>
          <p:cNvGraphicFramePr>
            <a:graphicFrameLocks noGrp="1"/>
          </p:cNvGraphicFramePr>
          <p:nvPr>
            <p:ph idx="1"/>
            <p:extLst>
              <p:ext uri="{D42A27DB-BD31-4B8C-83A1-F6EECF244321}">
                <p14:modId xmlns:p14="http://schemas.microsoft.com/office/powerpoint/2010/main" val="2801128037"/>
              </p:ext>
            </p:extLst>
          </p:nvPr>
        </p:nvGraphicFramePr>
        <p:xfrm>
          <a:off x="695325" y="1389380"/>
          <a:ext cx="10801350" cy="74168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824845336"/>
                    </a:ext>
                  </a:extLst>
                </a:gridCol>
                <a:gridCol w="3600450">
                  <a:extLst>
                    <a:ext uri="{9D8B030D-6E8A-4147-A177-3AD203B41FA5}">
                      <a16:colId xmlns:a16="http://schemas.microsoft.com/office/drawing/2014/main" val="1213628696"/>
                    </a:ext>
                  </a:extLst>
                </a:gridCol>
                <a:gridCol w="3600450">
                  <a:extLst>
                    <a:ext uri="{9D8B030D-6E8A-4147-A177-3AD203B41FA5}">
                      <a16:colId xmlns:a16="http://schemas.microsoft.com/office/drawing/2014/main" val="2937768463"/>
                    </a:ext>
                  </a:extLst>
                </a:gridCol>
              </a:tblGrid>
              <a:tr h="370840">
                <a:tc>
                  <a:txBody>
                    <a:bodyPr/>
                    <a:lstStyle/>
                    <a:p>
                      <a:r>
                        <a:rPr lang="en-US" noProof="0"/>
                        <a:t>Iterations</a:t>
                      </a:r>
                    </a:p>
                  </a:txBody>
                  <a:tcPr/>
                </a:tc>
                <a:tc>
                  <a:txBody>
                    <a:bodyPr/>
                    <a:lstStyle/>
                    <a:p>
                      <a:pPr algn="ctr"/>
                      <a:r>
                        <a:rPr lang="en-US" noProof="0"/>
                        <a:t>Observed</a:t>
                      </a:r>
                    </a:p>
                  </a:txBody>
                  <a:tcPr/>
                </a:tc>
                <a:tc>
                  <a:txBody>
                    <a:bodyPr/>
                    <a:lstStyle/>
                    <a:p>
                      <a:pPr algn="ctr"/>
                      <a:r>
                        <a:rPr lang="en-US" noProof="0"/>
                        <a:t>Simulated</a:t>
                      </a:r>
                    </a:p>
                  </a:txBody>
                  <a:tcPr/>
                </a:tc>
                <a:extLst>
                  <a:ext uri="{0D108BD9-81ED-4DB2-BD59-A6C34878D82A}">
                    <a16:rowId xmlns:a16="http://schemas.microsoft.com/office/drawing/2014/main" val="3774089968"/>
                  </a:ext>
                </a:extLst>
              </a:tr>
              <a:tr h="370840">
                <a:tc>
                  <a:txBody>
                    <a:bodyPr/>
                    <a:lstStyle/>
                    <a:p>
                      <a:r>
                        <a:rPr lang="en-US" noProof="0"/>
                        <a:t>Iter-1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450692745"/>
                  </a:ext>
                </a:extLst>
              </a:tr>
            </a:tbl>
          </a:graphicData>
        </a:graphic>
      </p:graphicFrame>
      <p:graphicFrame>
        <p:nvGraphicFramePr>
          <p:cNvPr id="5" name="Table 4">
            <a:extLst>
              <a:ext uri="{FF2B5EF4-FFF2-40B4-BE49-F238E27FC236}">
                <a16:creationId xmlns:a16="http://schemas.microsoft.com/office/drawing/2014/main" id="{02E6B4F4-66C6-40FF-9809-8A703C0DE4FA}"/>
              </a:ext>
            </a:extLst>
          </p:cNvPr>
          <p:cNvGraphicFramePr>
            <a:graphicFrameLocks/>
          </p:cNvGraphicFramePr>
          <p:nvPr>
            <p:extLst>
              <p:ext uri="{D42A27DB-BD31-4B8C-83A1-F6EECF244321}">
                <p14:modId xmlns:p14="http://schemas.microsoft.com/office/powerpoint/2010/main" val="2195088824"/>
              </p:ext>
            </p:extLst>
          </p:nvPr>
        </p:nvGraphicFramePr>
        <p:xfrm>
          <a:off x="695325" y="2537914"/>
          <a:ext cx="10801350" cy="2595880"/>
        </p:xfrm>
        <a:graphic>
          <a:graphicData uri="http://schemas.openxmlformats.org/drawingml/2006/table">
            <a:tbl>
              <a:tblPr firstRow="1" bandRow="1">
                <a:tableStyleId>{5C22544A-7EE6-4342-B048-85BDC9FD1C3A}</a:tableStyleId>
              </a:tblPr>
              <a:tblGrid>
                <a:gridCol w="3600450">
                  <a:extLst>
                    <a:ext uri="{9D8B030D-6E8A-4147-A177-3AD203B41FA5}">
                      <a16:colId xmlns:a16="http://schemas.microsoft.com/office/drawing/2014/main" val="824845336"/>
                    </a:ext>
                  </a:extLst>
                </a:gridCol>
                <a:gridCol w="3600450">
                  <a:extLst>
                    <a:ext uri="{9D8B030D-6E8A-4147-A177-3AD203B41FA5}">
                      <a16:colId xmlns:a16="http://schemas.microsoft.com/office/drawing/2014/main" val="1213628696"/>
                    </a:ext>
                  </a:extLst>
                </a:gridCol>
                <a:gridCol w="3600450">
                  <a:extLst>
                    <a:ext uri="{9D8B030D-6E8A-4147-A177-3AD203B41FA5}">
                      <a16:colId xmlns:a16="http://schemas.microsoft.com/office/drawing/2014/main" val="2937768463"/>
                    </a:ext>
                  </a:extLst>
                </a:gridCol>
              </a:tblGrid>
              <a:tr h="370840">
                <a:tc>
                  <a:txBody>
                    <a:bodyPr/>
                    <a:lstStyle/>
                    <a:p>
                      <a:r>
                        <a:rPr lang="en-US" noProof="0"/>
                        <a:t>Realization/statistics</a:t>
                      </a:r>
                    </a:p>
                  </a:txBody>
                  <a:tcPr/>
                </a:tc>
                <a:tc>
                  <a:txBody>
                    <a:bodyPr/>
                    <a:lstStyle/>
                    <a:p>
                      <a:pPr algn="ctr"/>
                      <a:r>
                        <a:rPr lang="en-US" noProof="0"/>
                        <a:t>Observed</a:t>
                      </a:r>
                    </a:p>
                  </a:txBody>
                  <a:tcPr/>
                </a:tc>
                <a:tc>
                  <a:txBody>
                    <a:bodyPr/>
                    <a:lstStyle/>
                    <a:p>
                      <a:pPr algn="ctr"/>
                      <a:r>
                        <a:rPr lang="en-US" noProof="0"/>
                        <a:t>Simulated</a:t>
                      </a:r>
                    </a:p>
                  </a:txBody>
                  <a:tcPr/>
                </a:tc>
                <a:extLst>
                  <a:ext uri="{0D108BD9-81ED-4DB2-BD59-A6C34878D82A}">
                    <a16:rowId xmlns:a16="http://schemas.microsoft.com/office/drawing/2014/main" val="3774089968"/>
                  </a:ext>
                </a:extLst>
              </a:tr>
              <a:tr h="370840">
                <a:tc>
                  <a:txBody>
                    <a:bodyPr/>
                    <a:lstStyle/>
                    <a:p>
                      <a:r>
                        <a:rPr lang="en-US" noProof="0"/>
                        <a:t>realization-0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3450692745"/>
                  </a:ext>
                </a:extLst>
              </a:tr>
              <a:tr h="370840">
                <a:tc>
                  <a:txBody>
                    <a:bodyPr/>
                    <a:lstStyle/>
                    <a:p>
                      <a:r>
                        <a:rPr lang="en-US" noProof="0"/>
                        <a:t>realization-1 – realization-119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rgbClr val="FF0000"/>
                          </a:solidFill>
                          <a:latin typeface="Wingdings" panose="05000000000000000000" pitchFamily="2" charset="2"/>
                          <a:sym typeface="Wingdings" panose="05000000000000000000" pitchFamily="2" charset="2"/>
                        </a:rPr>
                        <a:t></a:t>
                      </a:r>
                      <a:endParaRPr lang="en-US" sz="1600" b="1" noProof="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416384662"/>
                  </a:ext>
                </a:extLst>
              </a:tr>
              <a:tr h="370840">
                <a:tc>
                  <a:txBody>
                    <a:bodyPr/>
                    <a:lstStyle/>
                    <a:p>
                      <a:r>
                        <a:rPr lang="en-US" noProof="0"/>
                        <a:t>mean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rgbClr val="FF0000"/>
                          </a:solidFill>
                          <a:latin typeface="Wingdings" panose="05000000000000000000" pitchFamily="2" charset="2"/>
                          <a:sym typeface="Wingdings" panose="05000000000000000000" pitchFamily="2" charset="2"/>
                        </a:rPr>
                        <a:t></a:t>
                      </a:r>
                      <a:endParaRPr lang="en-US" sz="1600" b="1" noProof="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437962137"/>
                  </a:ext>
                </a:extLst>
              </a:tr>
              <a:tr h="370840">
                <a:tc>
                  <a:txBody>
                    <a:bodyPr/>
                    <a:lstStyle/>
                    <a:p>
                      <a:r>
                        <a:rPr lang="en-US" noProof="0"/>
                        <a:t>p10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noProof="0">
                          <a:solidFill>
                            <a:srgbClr val="FF0000"/>
                          </a:solidFill>
                          <a:latin typeface="Wingdings" panose="05000000000000000000" pitchFamily="2" charset="2"/>
                          <a:sym typeface="Wingdings" panose="05000000000000000000" pitchFamily="2" charset="2"/>
                        </a:rPr>
                        <a:t></a:t>
                      </a:r>
                      <a:endParaRPr lang="en-US" sz="1800" b="1" noProof="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2291281825"/>
                  </a:ext>
                </a:extLst>
              </a:tr>
              <a:tr h="370840">
                <a:tc>
                  <a:txBody>
                    <a:bodyPr/>
                    <a:lstStyle/>
                    <a:p>
                      <a:r>
                        <a:rPr lang="en-US" noProof="0"/>
                        <a:t>p90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noProof="0">
                          <a:solidFill>
                            <a:srgbClr val="FF0000"/>
                          </a:solidFill>
                          <a:latin typeface="Wingdings" panose="05000000000000000000" pitchFamily="2" charset="2"/>
                          <a:sym typeface="Wingdings" panose="05000000000000000000" pitchFamily="2" charset="2"/>
                        </a:rPr>
                        <a:t></a:t>
                      </a:r>
                      <a:endParaRPr lang="en-US" sz="1800" b="1" noProof="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a:solidFill>
                            <a:schemeClr val="accent4">
                              <a:lumMod val="50000"/>
                            </a:schemeClr>
                          </a:solidFill>
                          <a:latin typeface="Wingdings" panose="05000000000000000000" pitchFamily="2" charset="2"/>
                          <a:sym typeface="Wingdings" panose="05000000000000000000" pitchFamily="2" charset="2"/>
                        </a:rPr>
                        <a:t></a:t>
                      </a:r>
                      <a:endParaRPr lang="en-US" sz="1600" b="1" noProof="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1567422664"/>
                  </a:ext>
                </a:extLst>
              </a:tr>
              <a:tr h="370840">
                <a:tc>
                  <a:txBody>
                    <a:bodyPr/>
                    <a:lstStyle/>
                    <a:p>
                      <a:r>
                        <a:rPr lang="en-US" noProof="0"/>
                        <a:t>std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noProof="0">
                          <a:solidFill>
                            <a:srgbClr val="FF0000"/>
                          </a:solidFill>
                          <a:latin typeface="Wingdings" panose="05000000000000000000" pitchFamily="2" charset="2"/>
                          <a:sym typeface="Wingdings" panose="05000000000000000000" pitchFamily="2" charset="2"/>
                        </a:rPr>
                        <a:t></a:t>
                      </a:r>
                      <a:endParaRPr lang="en-US" sz="1800" b="1" noProof="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accent4">
                              <a:lumMod val="50000"/>
                            </a:schemeClr>
                          </a:solidFill>
                          <a:latin typeface="Wingdings" panose="05000000000000000000" pitchFamily="2" charset="2"/>
                          <a:sym typeface="Wingdings" panose="05000000000000000000" pitchFamily="2" charset="2"/>
                        </a:rPr>
                        <a:t></a:t>
                      </a:r>
                      <a:endParaRPr lang="en-US" sz="1600" b="1" noProof="0" dirty="0">
                        <a:solidFill>
                          <a:schemeClr val="accent4">
                            <a:lumMod val="50000"/>
                          </a:schemeClr>
                        </a:solidFill>
                        <a:latin typeface="Wingdings" panose="05000000000000000000" pitchFamily="2" charset="2"/>
                      </a:endParaRPr>
                    </a:p>
                  </a:txBody>
                  <a:tcPr/>
                </a:tc>
                <a:extLst>
                  <a:ext uri="{0D108BD9-81ED-4DB2-BD59-A6C34878D82A}">
                    <a16:rowId xmlns:a16="http://schemas.microsoft.com/office/drawing/2014/main" val="698291606"/>
                  </a:ext>
                </a:extLst>
              </a:tr>
            </a:tbl>
          </a:graphicData>
        </a:graphic>
      </p:graphicFrame>
    </p:spTree>
    <p:extLst>
      <p:ext uri="{BB962C8B-B14F-4D97-AF65-F5344CB8AC3E}">
        <p14:creationId xmlns:p14="http://schemas.microsoft.com/office/powerpoint/2010/main" val="246324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p:txBody>
          <a:bodyPr/>
          <a:lstStyle/>
          <a:p>
            <a:r>
              <a:rPr lang="en-US" dirty="0"/>
              <a:t>Exercise 1: Start and stop Webviz-4D </a:t>
            </a:r>
          </a:p>
        </p:txBody>
      </p:sp>
      <p:sp>
        <p:nvSpPr>
          <p:cNvPr id="3" name="Content Placeholder 2">
            <a:extLst>
              <a:ext uri="{FF2B5EF4-FFF2-40B4-BE49-F238E27FC236}">
                <a16:creationId xmlns:a16="http://schemas.microsoft.com/office/drawing/2014/main" id="{C471E4D8-9756-4470-9CFF-35F6D7725576}"/>
              </a:ext>
            </a:extLst>
          </p:cNvPr>
          <p:cNvSpPr>
            <a:spLocks noGrp="1"/>
          </p:cNvSpPr>
          <p:nvPr>
            <p:ph idx="1"/>
          </p:nvPr>
        </p:nvSpPr>
        <p:spPr>
          <a:xfrm>
            <a:off x="695325" y="2024063"/>
            <a:ext cx="7370646" cy="4216813"/>
          </a:xfrm>
        </p:spPr>
        <p:txBody>
          <a:bodyPr/>
          <a:lstStyle/>
          <a:p>
            <a:r>
              <a:rPr lang="nb-NO" dirty="0"/>
              <a:t>Open a terminal </a:t>
            </a:r>
            <a:r>
              <a:rPr lang="en-US" dirty="0"/>
              <a:t>window</a:t>
            </a:r>
            <a:r>
              <a:rPr lang="nb-NO" dirty="0"/>
              <a:t> and type:</a:t>
            </a:r>
          </a:p>
          <a:p>
            <a:pPr marL="432000" lvl="1" indent="0">
              <a:buNone/>
            </a:pPr>
            <a:r>
              <a:rPr lang="nb-NO" dirty="0">
                <a:latin typeface="Courier New" panose="02070309020205020404" pitchFamily="49" charset="0"/>
                <a:cs typeface="Courier New" panose="02070309020205020404" pitchFamily="49" charset="0"/>
              </a:rPr>
              <a:t>cd </a:t>
            </a:r>
            <a:r>
              <a:rPr lang="en-US" dirty="0">
                <a:latin typeface="Courier New" panose="02070309020205020404" pitchFamily="49" charset="0"/>
                <a:cs typeface="Courier New" panose="02070309020205020404" pitchFamily="49" charset="0"/>
              </a:rPr>
              <a:t>/project/</a:t>
            </a:r>
            <a:r>
              <a:rPr lang="en-US" dirty="0" err="1">
                <a:latin typeface="Courier New" panose="02070309020205020404" pitchFamily="49" charset="0"/>
                <a:cs typeface="Courier New" panose="02070309020205020404" pitchFamily="49" charset="0"/>
              </a:rPr>
              <a:t>snorre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reservoirmodels</a:t>
            </a:r>
            <a:r>
              <a:rPr lang="en-US" dirty="0">
                <a:latin typeface="Courier New" panose="02070309020205020404" pitchFamily="49" charset="0"/>
                <a:cs typeface="Courier New" panose="02070309020205020404" pitchFamily="49" charset="0"/>
              </a:rPr>
              <a:t>/ff/share/webviz/prod</a:t>
            </a:r>
          </a:p>
          <a:p>
            <a:pPr marL="432000" lvl="1" indent="0">
              <a:buNone/>
            </a:pPr>
            <a:r>
              <a:rPr lang="en-US" dirty="0">
                <a:latin typeface="Courier New" panose="02070309020205020404" pitchFamily="49" charset="0"/>
                <a:cs typeface="Courier New" panose="02070309020205020404" pitchFamily="49" charset="0"/>
              </a:rPr>
              <a:t>./launch_webviz_4d</a:t>
            </a:r>
          </a:p>
          <a:p>
            <a:pPr marL="432000" lvl="1" indent="0">
              <a:buNone/>
            </a:pPr>
            <a:endParaRPr lang="en-US" dirty="0">
              <a:latin typeface="Courier New" panose="02070309020205020404" pitchFamily="49" charset="0"/>
              <a:cs typeface="Courier New" panose="02070309020205020404" pitchFamily="49" charset="0"/>
            </a:endParaRPr>
          </a:p>
          <a:p>
            <a:r>
              <a:rPr lang="en-US" dirty="0"/>
              <a:t>Expand the menu groups and check out the individual menu items</a:t>
            </a:r>
          </a:p>
          <a:p>
            <a:endParaRPr lang="en-US" dirty="0"/>
          </a:p>
          <a:p>
            <a:r>
              <a:rPr lang="en-US" dirty="0"/>
              <a:t>Close the application</a:t>
            </a:r>
            <a:r>
              <a:rPr lang="nb-NO" dirty="0"/>
              <a:t>:</a:t>
            </a:r>
          </a:p>
          <a:p>
            <a:pPr lvl="1"/>
            <a:r>
              <a:rPr lang="en-US" dirty="0"/>
              <a:t>Close the web browser (or just the Webviz-4D tab)</a:t>
            </a:r>
          </a:p>
          <a:p>
            <a:pPr lvl="1"/>
            <a:r>
              <a:rPr lang="en-US" dirty="0"/>
              <a:t>Press CTRL + C in the terminal window to stop the application.</a:t>
            </a:r>
            <a:endParaRPr lang="nb-NO" dirty="0"/>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E68BB742-8FEB-41F4-B816-2F70E6A69C3E}"/>
              </a:ext>
            </a:extLst>
          </p:cNvPr>
          <p:cNvPicPr>
            <a:picLocks noChangeAspect="1"/>
          </p:cNvPicPr>
          <p:nvPr/>
        </p:nvPicPr>
        <p:blipFill>
          <a:blip r:embed="rId2"/>
          <a:stretch>
            <a:fillRect/>
          </a:stretch>
        </p:blipFill>
        <p:spPr>
          <a:xfrm>
            <a:off x="8964856" y="800100"/>
            <a:ext cx="2291267" cy="5548964"/>
          </a:xfrm>
          <a:prstGeom prst="rect">
            <a:avLst/>
          </a:prstGeom>
        </p:spPr>
      </p:pic>
    </p:spTree>
    <p:extLst>
      <p:ext uri="{BB962C8B-B14F-4D97-AF65-F5344CB8AC3E}">
        <p14:creationId xmlns:p14="http://schemas.microsoft.com/office/powerpoint/2010/main" val="919026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p:txBody>
          <a:bodyPr/>
          <a:lstStyle/>
          <a:p>
            <a:r>
              <a:rPr lang="en-US" dirty="0"/>
              <a:t>Exercise 2: Compare observed and simulated maps</a:t>
            </a:r>
          </a:p>
        </p:txBody>
      </p:sp>
      <p:sp>
        <p:nvSpPr>
          <p:cNvPr id="3" name="Content Placeholder 2">
            <a:extLst>
              <a:ext uri="{FF2B5EF4-FFF2-40B4-BE49-F238E27FC236}">
                <a16:creationId xmlns:a16="http://schemas.microsoft.com/office/drawing/2014/main" id="{C471E4D8-9756-4470-9CFF-35F6D7725576}"/>
              </a:ext>
            </a:extLst>
          </p:cNvPr>
          <p:cNvSpPr>
            <a:spLocks noGrp="1"/>
          </p:cNvSpPr>
          <p:nvPr>
            <p:ph idx="1"/>
          </p:nvPr>
        </p:nvSpPr>
        <p:spPr>
          <a:xfrm>
            <a:off x="695325" y="2024063"/>
            <a:ext cx="7370646" cy="4216813"/>
          </a:xfrm>
        </p:spPr>
        <p:txBody>
          <a:bodyPr/>
          <a:lstStyle/>
          <a:p>
            <a:r>
              <a:rPr lang="nb-NO" dirty="0"/>
              <a:t>Open a terminal </a:t>
            </a:r>
            <a:r>
              <a:rPr lang="en-US" dirty="0"/>
              <a:t>window</a:t>
            </a:r>
            <a:r>
              <a:rPr lang="nb-NO" dirty="0"/>
              <a:t> and type:</a:t>
            </a:r>
          </a:p>
          <a:p>
            <a:pPr marL="432000" lvl="1" indent="0">
              <a:buNone/>
            </a:pPr>
            <a:r>
              <a:rPr lang="nb-NO" dirty="0">
                <a:latin typeface="Courier New" panose="02070309020205020404" pitchFamily="49" charset="0"/>
                <a:cs typeface="Courier New" panose="02070309020205020404" pitchFamily="49" charset="0"/>
              </a:rPr>
              <a:t>cd </a:t>
            </a:r>
            <a:r>
              <a:rPr lang="en-US" dirty="0">
                <a:latin typeface="Courier New" panose="02070309020205020404" pitchFamily="49" charset="0"/>
                <a:cs typeface="Courier New" panose="02070309020205020404" pitchFamily="49" charset="0"/>
              </a:rPr>
              <a:t>/project/</a:t>
            </a:r>
            <a:r>
              <a:rPr lang="en-US" dirty="0" err="1">
                <a:latin typeface="Courier New" panose="02070309020205020404" pitchFamily="49" charset="0"/>
                <a:cs typeface="Courier New" panose="02070309020205020404" pitchFamily="49" charset="0"/>
              </a:rPr>
              <a:t>snorre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reservoirmodels</a:t>
            </a:r>
            <a:r>
              <a:rPr lang="en-US" dirty="0">
                <a:latin typeface="Courier New" panose="02070309020205020404" pitchFamily="49" charset="0"/>
                <a:cs typeface="Courier New" panose="02070309020205020404" pitchFamily="49" charset="0"/>
              </a:rPr>
              <a:t>/ff/share/webviz/prod</a:t>
            </a:r>
          </a:p>
          <a:p>
            <a:pPr marL="432000" lvl="1" indent="0">
              <a:buNone/>
            </a:pPr>
            <a:r>
              <a:rPr lang="en-US" dirty="0">
                <a:latin typeface="Courier New" panose="02070309020205020404" pitchFamily="49" charset="0"/>
                <a:cs typeface="Courier New" panose="02070309020205020404" pitchFamily="49" charset="0"/>
              </a:rPr>
              <a:t>./launch_webviz_4d</a:t>
            </a:r>
          </a:p>
          <a:p>
            <a:pPr marL="432000" lvl="1" indent="0">
              <a:buNone/>
            </a:pPr>
            <a:endParaRPr lang="en-US" dirty="0">
              <a:latin typeface="Courier New" panose="02070309020205020404" pitchFamily="49" charset="0"/>
              <a:cs typeface="Courier New" panose="02070309020205020404" pitchFamily="49" charset="0"/>
            </a:endParaRPr>
          </a:p>
          <a:p>
            <a:r>
              <a:rPr lang="en-US" dirty="0"/>
              <a:t>Select </a:t>
            </a:r>
            <a:r>
              <a:rPr lang="en-US" b="1" dirty="0"/>
              <a:t>Timelapse maps </a:t>
            </a:r>
            <a:r>
              <a:rPr lang="en-US" dirty="0"/>
              <a:t>– Observed and simulated maps</a:t>
            </a:r>
          </a:p>
          <a:p>
            <a:endParaRPr lang="en-US" dirty="0"/>
          </a:p>
          <a:p>
            <a:r>
              <a:rPr lang="en-US" dirty="0"/>
              <a:t>Checkout the selector options</a:t>
            </a:r>
            <a:r>
              <a:rPr lang="nb-NO" dirty="0"/>
              <a:t> (for </a:t>
            </a:r>
            <a:r>
              <a:rPr lang="en-US" dirty="0"/>
              <a:t>both observed and simulated maps</a:t>
            </a:r>
            <a:r>
              <a:rPr lang="nb-NO" dirty="0"/>
              <a:t>)</a:t>
            </a:r>
          </a:p>
          <a:p>
            <a:endParaRPr lang="nb-NO" dirty="0"/>
          </a:p>
          <a:p>
            <a:r>
              <a:rPr lang="en-US" dirty="0"/>
              <a:t>Select some of the same maps as used in Coviz and try to zoom and pan</a:t>
            </a:r>
          </a:p>
          <a:p>
            <a:endParaRPr lang="nb-NO" dirty="0"/>
          </a:p>
          <a:p>
            <a:r>
              <a:rPr lang="nb-NO" dirty="0" err="1"/>
              <a:t>Scroll</a:t>
            </a:r>
            <a:r>
              <a:rPr lang="nb-NO" dirty="0"/>
              <a:t> in </a:t>
            </a:r>
            <a:r>
              <a:rPr lang="nb-NO" dirty="0" err="1"/>
              <a:t>realizations</a:t>
            </a:r>
            <a:r>
              <a:rPr lang="nb-NO" dirty="0"/>
              <a:t> and </a:t>
            </a:r>
            <a:r>
              <a:rPr lang="nb-NO" dirty="0" err="1"/>
              <a:t>also</a:t>
            </a:r>
            <a:r>
              <a:rPr lang="nb-NO" dirty="0"/>
              <a:t> </a:t>
            </a:r>
            <a:r>
              <a:rPr lang="nb-NO" dirty="0" err="1"/>
              <a:t>check</a:t>
            </a:r>
            <a:r>
              <a:rPr lang="nb-NO" dirty="0"/>
              <a:t> </a:t>
            </a:r>
            <a:r>
              <a:rPr lang="nb-NO" dirty="0" err="1"/>
              <a:t>the</a:t>
            </a:r>
            <a:r>
              <a:rPr lang="nb-NO" dirty="0"/>
              <a:t> </a:t>
            </a:r>
            <a:r>
              <a:rPr lang="nb-NO" dirty="0" err="1"/>
              <a:t>statistical</a:t>
            </a:r>
            <a:r>
              <a:rPr lang="nb-NO" dirty="0"/>
              <a:t> </a:t>
            </a:r>
            <a:r>
              <a:rPr lang="nb-NO" dirty="0" err="1"/>
              <a:t>maps</a:t>
            </a:r>
            <a:endParaRPr lang="nb-NO" dirty="0"/>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EEBD0D98-8ECB-461E-980A-245E1B06854A}"/>
              </a:ext>
            </a:extLst>
          </p:cNvPr>
          <p:cNvPicPr>
            <a:picLocks noChangeAspect="1"/>
          </p:cNvPicPr>
          <p:nvPr/>
        </p:nvPicPr>
        <p:blipFill>
          <a:blip r:embed="rId2"/>
          <a:stretch>
            <a:fillRect/>
          </a:stretch>
        </p:blipFill>
        <p:spPr>
          <a:xfrm>
            <a:off x="8304096" y="3109912"/>
            <a:ext cx="2736628" cy="2262187"/>
          </a:xfrm>
          <a:prstGeom prst="rect">
            <a:avLst/>
          </a:prstGeom>
        </p:spPr>
      </p:pic>
    </p:spTree>
    <p:extLst>
      <p:ext uri="{BB962C8B-B14F-4D97-AF65-F5344CB8AC3E}">
        <p14:creationId xmlns:p14="http://schemas.microsoft.com/office/powerpoint/2010/main" val="263699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p:txBody>
          <a:bodyPr/>
          <a:lstStyle/>
          <a:p>
            <a:r>
              <a:rPr lang="en-US" dirty="0"/>
              <a:t>Exercise 3: Compare only observed maps</a:t>
            </a:r>
          </a:p>
        </p:txBody>
      </p:sp>
      <p:sp>
        <p:nvSpPr>
          <p:cNvPr id="3" name="Content Placeholder 2">
            <a:extLst>
              <a:ext uri="{FF2B5EF4-FFF2-40B4-BE49-F238E27FC236}">
                <a16:creationId xmlns:a16="http://schemas.microsoft.com/office/drawing/2014/main" id="{C471E4D8-9756-4470-9CFF-35F6D7725576}"/>
              </a:ext>
            </a:extLst>
          </p:cNvPr>
          <p:cNvSpPr>
            <a:spLocks noGrp="1"/>
          </p:cNvSpPr>
          <p:nvPr>
            <p:ph idx="1"/>
          </p:nvPr>
        </p:nvSpPr>
        <p:spPr>
          <a:xfrm>
            <a:off x="695325" y="2024063"/>
            <a:ext cx="6225239" cy="4216813"/>
          </a:xfrm>
        </p:spPr>
        <p:txBody>
          <a:bodyPr/>
          <a:lstStyle/>
          <a:p>
            <a:pPr marL="432000" lvl="1" indent="0">
              <a:buNone/>
            </a:pPr>
            <a:endParaRPr lang="en-US" dirty="0">
              <a:latin typeface="Courier New" panose="02070309020205020404" pitchFamily="49" charset="0"/>
              <a:cs typeface="Courier New" panose="02070309020205020404" pitchFamily="49" charset="0"/>
            </a:endParaRPr>
          </a:p>
          <a:p>
            <a:r>
              <a:rPr lang="en-US" dirty="0"/>
              <a:t>Select </a:t>
            </a:r>
            <a:r>
              <a:rPr lang="en-US" b="1" dirty="0"/>
              <a:t>Timelapse maps </a:t>
            </a:r>
            <a:r>
              <a:rPr lang="en-US" dirty="0"/>
              <a:t>– Observed maps</a:t>
            </a:r>
          </a:p>
          <a:p>
            <a:endParaRPr lang="en-US" dirty="0"/>
          </a:p>
          <a:p>
            <a:r>
              <a:rPr lang="en-US" dirty="0"/>
              <a:t>Compare the 4D responses in different zones </a:t>
            </a:r>
            <a:r>
              <a:rPr lang="nb-NO" dirty="0"/>
              <a:t>by </a:t>
            </a:r>
            <a:r>
              <a:rPr lang="en-US" dirty="0"/>
              <a:t>selecting the </a:t>
            </a:r>
            <a:r>
              <a:rPr lang="nb-NO" dirty="0"/>
              <a:t>same </a:t>
            </a:r>
            <a:r>
              <a:rPr lang="nb-NO" dirty="0" err="1"/>
              <a:t>attribute</a:t>
            </a:r>
            <a:r>
              <a:rPr lang="nb-NO" dirty="0"/>
              <a:t> in all 3 </a:t>
            </a:r>
            <a:r>
              <a:rPr lang="nb-NO" dirty="0" err="1"/>
              <a:t>views</a:t>
            </a:r>
            <a:r>
              <a:rPr lang="nb-NO" dirty="0"/>
              <a:t>, </a:t>
            </a:r>
            <a:r>
              <a:rPr lang="nb-NO" dirty="0" err="1"/>
              <a:t>but</a:t>
            </a:r>
            <a:r>
              <a:rPr lang="nb-NO" dirty="0"/>
              <a:t> </a:t>
            </a:r>
            <a:r>
              <a:rPr lang="nb-NO" dirty="0" err="1"/>
              <a:t>with</a:t>
            </a:r>
            <a:r>
              <a:rPr lang="nb-NO" dirty="0"/>
              <a:t> different </a:t>
            </a:r>
            <a:r>
              <a:rPr lang="nb-NO" dirty="0" err="1"/>
              <a:t>zone</a:t>
            </a:r>
            <a:endParaRPr lang="en-US" dirty="0"/>
          </a:p>
          <a:p>
            <a:pPr marL="0" indent="0">
              <a:buNone/>
            </a:pPr>
            <a:endParaRPr lang="nb-NO" dirty="0"/>
          </a:p>
          <a:p>
            <a:r>
              <a:rPr lang="nb-NO" dirty="0" err="1"/>
              <a:t>Check</a:t>
            </a:r>
            <a:r>
              <a:rPr lang="nb-NO" dirty="0"/>
              <a:t> time </a:t>
            </a:r>
            <a:r>
              <a:rPr lang="nb-NO" dirty="0" err="1"/>
              <a:t>development</a:t>
            </a:r>
            <a:r>
              <a:rPr lang="nb-NO" dirty="0"/>
              <a:t> by </a:t>
            </a:r>
            <a:r>
              <a:rPr lang="nb-NO" dirty="0" err="1"/>
              <a:t>selecting</a:t>
            </a:r>
            <a:r>
              <a:rPr lang="nb-NO" dirty="0"/>
              <a:t> </a:t>
            </a:r>
            <a:r>
              <a:rPr lang="nb-NO" dirty="0" err="1"/>
              <a:t>the</a:t>
            </a:r>
            <a:r>
              <a:rPr lang="nb-NO" dirty="0"/>
              <a:t> same </a:t>
            </a:r>
            <a:r>
              <a:rPr lang="nb-NO" dirty="0" err="1"/>
              <a:t>attribute</a:t>
            </a:r>
            <a:r>
              <a:rPr lang="nb-NO" dirty="0"/>
              <a:t> in all 3 </a:t>
            </a:r>
            <a:r>
              <a:rPr lang="nb-NO" dirty="0" err="1"/>
              <a:t>views</a:t>
            </a:r>
            <a:r>
              <a:rPr lang="nb-NO" dirty="0"/>
              <a:t>, </a:t>
            </a:r>
            <a:r>
              <a:rPr lang="nb-NO" dirty="0" err="1"/>
              <a:t>but</a:t>
            </a:r>
            <a:r>
              <a:rPr lang="nb-NO" dirty="0"/>
              <a:t> </a:t>
            </a:r>
            <a:r>
              <a:rPr lang="nb-NO" dirty="0" err="1"/>
              <a:t>with</a:t>
            </a:r>
            <a:r>
              <a:rPr lang="nb-NO" dirty="0"/>
              <a:t> different 4D </a:t>
            </a:r>
            <a:r>
              <a:rPr lang="nb-NO" dirty="0" err="1"/>
              <a:t>interval</a:t>
            </a:r>
            <a:endParaRPr lang="en-US" dirty="0"/>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BF3933F-7DA3-4277-B7C7-E16143233AA0}"/>
              </a:ext>
            </a:extLst>
          </p:cNvPr>
          <p:cNvPicPr>
            <a:picLocks noChangeAspect="1"/>
          </p:cNvPicPr>
          <p:nvPr/>
        </p:nvPicPr>
        <p:blipFill>
          <a:blip r:embed="rId2"/>
          <a:stretch>
            <a:fillRect/>
          </a:stretch>
        </p:blipFill>
        <p:spPr>
          <a:xfrm>
            <a:off x="6920564" y="1299360"/>
            <a:ext cx="5015855" cy="4402451"/>
          </a:xfrm>
          <a:prstGeom prst="rect">
            <a:avLst/>
          </a:prstGeom>
        </p:spPr>
      </p:pic>
    </p:spTree>
    <p:extLst>
      <p:ext uri="{BB962C8B-B14F-4D97-AF65-F5344CB8AC3E}">
        <p14:creationId xmlns:p14="http://schemas.microsoft.com/office/powerpoint/2010/main" val="296717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37C0E3-6401-405A-AE04-CD267C70DA21}"/>
              </a:ext>
            </a:extLst>
          </p:cNvPr>
          <p:cNvSpPr>
            <a:spLocks noGrp="1"/>
          </p:cNvSpPr>
          <p:nvPr>
            <p:ph type="title"/>
          </p:nvPr>
        </p:nvSpPr>
        <p:spPr/>
        <p:txBody>
          <a:bodyPr/>
          <a:lstStyle/>
          <a:p>
            <a:r>
              <a:rPr lang="en-GB" dirty="0"/>
              <a:t>Webviz-4D Vision: Make 4D seismic results easily available for Petec assets</a:t>
            </a:r>
            <a:br>
              <a:rPr lang="en-GB" b="1" dirty="0"/>
            </a:br>
            <a:endParaRPr lang="en-GB" dirty="0"/>
          </a:p>
        </p:txBody>
      </p:sp>
      <p:sp>
        <p:nvSpPr>
          <p:cNvPr id="3" name="Plassholder for innhold 2">
            <a:extLst>
              <a:ext uri="{FF2B5EF4-FFF2-40B4-BE49-F238E27FC236}">
                <a16:creationId xmlns:a16="http://schemas.microsoft.com/office/drawing/2014/main" id="{C630BBE3-BC46-4767-88B7-37AE96A3A999}"/>
              </a:ext>
            </a:extLst>
          </p:cNvPr>
          <p:cNvSpPr>
            <a:spLocks noGrp="1"/>
          </p:cNvSpPr>
          <p:nvPr>
            <p:ph idx="1"/>
          </p:nvPr>
        </p:nvSpPr>
        <p:spPr>
          <a:xfrm>
            <a:off x="1911476" y="1748416"/>
            <a:ext cx="8533916" cy="2602181"/>
          </a:xfrm>
        </p:spPr>
        <p:txBody>
          <a:bodyPr/>
          <a:lstStyle/>
          <a:p>
            <a:pPr marL="0" indent="0">
              <a:buNone/>
            </a:pPr>
            <a:endParaRPr lang="en-GB" dirty="0"/>
          </a:p>
          <a:p>
            <a:pPr marL="0" indent="0">
              <a:buNone/>
            </a:pPr>
            <a:r>
              <a:rPr lang="en-GB" b="1" dirty="0"/>
              <a:t>For</a:t>
            </a:r>
            <a:r>
              <a:rPr lang="en-GB" dirty="0"/>
              <a:t> all Petec personnel and license partners,</a:t>
            </a:r>
          </a:p>
          <a:p>
            <a:pPr marL="0" indent="0">
              <a:buNone/>
            </a:pPr>
            <a:r>
              <a:rPr lang="en-GB" b="1" dirty="0"/>
              <a:t>Who</a:t>
            </a:r>
            <a:r>
              <a:rPr lang="en-GB" dirty="0"/>
              <a:t> would like to see how reservoir production/injection has changed the seismic response,</a:t>
            </a:r>
          </a:p>
          <a:p>
            <a:pPr marL="0" indent="0">
              <a:buNone/>
            </a:pPr>
            <a:r>
              <a:rPr lang="en-GB" b="1" dirty="0"/>
              <a:t>Our</a:t>
            </a:r>
            <a:r>
              <a:rPr lang="en-GB" dirty="0"/>
              <a:t> WebViz-4D application is a visualization tool,</a:t>
            </a:r>
          </a:p>
          <a:p>
            <a:pPr marL="0" indent="0">
              <a:buNone/>
            </a:pPr>
            <a:r>
              <a:rPr lang="en-GB" b="1" dirty="0"/>
              <a:t>That</a:t>
            </a:r>
            <a:r>
              <a:rPr lang="en-GB" dirty="0"/>
              <a:t> makes 4D seismic data easily available together with relevant well information,</a:t>
            </a:r>
          </a:p>
          <a:p>
            <a:pPr marL="0" indent="0">
              <a:buNone/>
            </a:pPr>
            <a:r>
              <a:rPr lang="en-GB" b="1" dirty="0"/>
              <a:t>Unlike</a:t>
            </a:r>
            <a:r>
              <a:rPr lang="en-GB" dirty="0"/>
              <a:t> dedicated geophysical applications,</a:t>
            </a:r>
          </a:p>
          <a:p>
            <a:pPr marL="0" indent="0">
              <a:buNone/>
            </a:pPr>
            <a:r>
              <a:rPr lang="en-GB" b="1" dirty="0"/>
              <a:t>Our product </a:t>
            </a:r>
            <a:r>
              <a:rPr lang="en-GB" dirty="0"/>
              <a:t>is easy to use and available for all Petec disciplines</a:t>
            </a:r>
          </a:p>
          <a:p>
            <a:endParaRPr lang="en-GB" dirty="0"/>
          </a:p>
        </p:txBody>
      </p:sp>
      <p:sp>
        <p:nvSpPr>
          <p:cNvPr id="5" name="Slide Number Placeholder 4">
            <a:extLst>
              <a:ext uri="{FF2B5EF4-FFF2-40B4-BE49-F238E27FC236}">
                <a16:creationId xmlns:a16="http://schemas.microsoft.com/office/drawing/2014/main" id="{1C034952-2E6D-4DDE-BA67-D752CA7ED0B4}"/>
              </a:ext>
            </a:extLst>
          </p:cNvPr>
          <p:cNvSpPr>
            <a:spLocks noGrp="1"/>
          </p:cNvSpPr>
          <p:nvPr>
            <p:ph type="sldNum" sz="quarter" idx="12"/>
          </p:nvPr>
        </p:nvSpPr>
        <p:spPr>
          <a:xfrm>
            <a:off x="695324" y="6596187"/>
            <a:ext cx="173124" cy="217625"/>
          </a:xfrm>
        </p:spPr>
        <p:txBody>
          <a:bodyPr/>
          <a:lstStyle/>
          <a:p>
            <a:fld id="{5D1E5300-FC0F-4317-A193-EF6CE9E6F7B5}" type="slidenum">
              <a:rPr lang="en-GB" noProof="0" smtClean="0"/>
              <a:pPr/>
              <a:t>2</a:t>
            </a:fld>
            <a:r>
              <a:rPr lang="en-GB" noProof="0"/>
              <a:t>  |  </a:t>
            </a:r>
          </a:p>
        </p:txBody>
      </p:sp>
      <p:sp>
        <p:nvSpPr>
          <p:cNvPr id="4" name="Rectangle: Rounded Corners 3">
            <a:extLst>
              <a:ext uri="{FF2B5EF4-FFF2-40B4-BE49-F238E27FC236}">
                <a16:creationId xmlns:a16="http://schemas.microsoft.com/office/drawing/2014/main" id="{277C3342-E33D-4590-B29A-58C029323743}"/>
              </a:ext>
            </a:extLst>
          </p:cNvPr>
          <p:cNvSpPr/>
          <p:nvPr/>
        </p:nvSpPr>
        <p:spPr>
          <a:xfrm>
            <a:off x="1563624" y="1800239"/>
            <a:ext cx="8881768" cy="2346149"/>
          </a:xfrm>
          <a:prstGeom prst="round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a:extLst>
              <a:ext uri="{FF2B5EF4-FFF2-40B4-BE49-F238E27FC236}">
                <a16:creationId xmlns:a16="http://schemas.microsoft.com/office/drawing/2014/main" id="{E2803E3D-D360-442A-BDF3-01319098E966}"/>
              </a:ext>
            </a:extLst>
          </p:cNvPr>
          <p:cNvSpPr/>
          <p:nvPr/>
        </p:nvSpPr>
        <p:spPr>
          <a:xfrm>
            <a:off x="695324" y="4614696"/>
            <a:ext cx="6096000" cy="1200329"/>
          </a:xfrm>
          <a:prstGeom prst="rect">
            <a:avLst/>
          </a:prstGeom>
        </p:spPr>
        <p:txBody>
          <a:bodyPr>
            <a:spAutoFit/>
          </a:bodyPr>
          <a:lstStyle/>
          <a:p>
            <a:r>
              <a:rPr lang="en-US" sz="1600" b="1" dirty="0"/>
              <a:t>Building blocks</a:t>
            </a:r>
            <a:r>
              <a:rPr lang="nb-NO" sz="1600" dirty="0"/>
              <a:t>:</a:t>
            </a:r>
          </a:p>
          <a:p>
            <a:pPr marL="742950" lvl="1" indent="-285750">
              <a:buFont typeface="Arial" panose="020B0604020202020204" pitchFamily="34" charset="0"/>
              <a:buChar char="•"/>
            </a:pPr>
            <a:r>
              <a:rPr lang="en-US" sz="1400" dirty="0">
                <a:hlinkClick r:id="rId3"/>
              </a:rPr>
              <a:t>Webviz Subsurface* </a:t>
            </a:r>
            <a:r>
              <a:rPr lang="en-US" sz="1400" dirty="0"/>
              <a:t>components</a:t>
            </a:r>
          </a:p>
          <a:p>
            <a:pPr marL="742950" lvl="1" indent="-285750">
              <a:buFont typeface="Arial" panose="020B0604020202020204" pitchFamily="34" charset="0"/>
              <a:buChar char="•"/>
            </a:pPr>
            <a:r>
              <a:rPr lang="en-US" sz="1400" dirty="0"/>
              <a:t>Attribute</a:t>
            </a:r>
            <a:r>
              <a:rPr lang="nb-NO" sz="1400" dirty="0"/>
              <a:t> </a:t>
            </a:r>
            <a:r>
              <a:rPr lang="en-US" sz="1400" dirty="0"/>
              <a:t>maps</a:t>
            </a:r>
            <a:r>
              <a:rPr lang="nb-NO" sz="1400" dirty="0"/>
              <a:t> </a:t>
            </a:r>
            <a:r>
              <a:rPr lang="en-US" sz="1400" dirty="0"/>
              <a:t>based</a:t>
            </a:r>
            <a:r>
              <a:rPr lang="nb-NO" sz="1400" dirty="0"/>
              <a:t> </a:t>
            </a:r>
            <a:r>
              <a:rPr lang="en-US" sz="1400" dirty="0"/>
              <a:t>on</a:t>
            </a:r>
            <a:r>
              <a:rPr lang="nb-NO" sz="1400" dirty="0"/>
              <a:t> </a:t>
            </a:r>
            <a:r>
              <a:rPr lang="nb-NO" sz="1400" b="1" dirty="0"/>
              <a:t>FMU </a:t>
            </a:r>
            <a:r>
              <a:rPr lang="en-US" sz="1400" b="1" dirty="0"/>
              <a:t>workflow</a:t>
            </a:r>
            <a:endParaRPr lang="en-US" sz="1400" dirty="0"/>
          </a:p>
          <a:p>
            <a:pPr marL="742950" lvl="1" indent="-285750">
              <a:buFont typeface="Arial" panose="020B0604020202020204" pitchFamily="34" charset="0"/>
              <a:buChar char="•"/>
            </a:pPr>
            <a:r>
              <a:rPr lang="en-US" sz="1400" dirty="0"/>
              <a:t>Well and surface </a:t>
            </a:r>
            <a:r>
              <a:rPr lang="nb-NO" sz="1400" dirty="0"/>
              <a:t>handling by </a:t>
            </a:r>
            <a:r>
              <a:rPr lang="nb-NO" sz="1400" b="1" dirty="0" err="1">
                <a:hlinkClick r:id="rId4"/>
              </a:rPr>
              <a:t>XTGeo</a:t>
            </a:r>
            <a:endParaRPr lang="nb-NO" sz="1400" b="1" dirty="0"/>
          </a:p>
          <a:p>
            <a:pPr marL="742950" lvl="1" indent="-285750">
              <a:buFont typeface="Arial" panose="020B0604020202020204" pitchFamily="34" charset="0"/>
              <a:buChar char="•"/>
            </a:pPr>
            <a:r>
              <a:rPr lang="en-US" sz="1400" dirty="0"/>
              <a:t>Field specific configurations</a:t>
            </a:r>
          </a:p>
        </p:txBody>
      </p:sp>
      <p:sp>
        <p:nvSpPr>
          <p:cNvPr id="7" name="TextBox 6">
            <a:extLst>
              <a:ext uri="{FF2B5EF4-FFF2-40B4-BE49-F238E27FC236}">
                <a16:creationId xmlns:a16="http://schemas.microsoft.com/office/drawing/2014/main" id="{E28FE49F-918B-4443-8C62-006D8CFA0F9B}"/>
              </a:ext>
            </a:extLst>
          </p:cNvPr>
          <p:cNvSpPr txBox="1"/>
          <p:nvPr/>
        </p:nvSpPr>
        <p:spPr>
          <a:xfrm>
            <a:off x="6791324" y="4818905"/>
            <a:ext cx="4455796" cy="738664"/>
          </a:xfrm>
          <a:prstGeom prst="rect">
            <a:avLst/>
          </a:prstGeom>
          <a:noFill/>
        </p:spPr>
        <p:txBody>
          <a:bodyPr wrap="square" rtlCol="0">
            <a:spAutoFit/>
          </a:bodyPr>
          <a:lstStyle/>
          <a:p>
            <a:pPr marL="285750" indent="-285750">
              <a:buFont typeface="Arial" panose="020B0604020202020204" pitchFamily="34" charset="0"/>
              <a:buChar char="•"/>
            </a:pPr>
            <a:r>
              <a:rPr lang="en-US" sz="1400"/>
              <a:t>Part of Next Generation Reservoir Monitoring Data Flow (NGRMDF) project supported</a:t>
            </a:r>
            <a:r>
              <a:rPr lang="nb-NO" sz="1400"/>
              <a:t> by Johan Sverdrup, Grane, Snorre and Johan Castberg</a:t>
            </a:r>
          </a:p>
        </p:txBody>
      </p:sp>
      <p:sp>
        <p:nvSpPr>
          <p:cNvPr id="8" name="TextBox 7">
            <a:extLst>
              <a:ext uri="{FF2B5EF4-FFF2-40B4-BE49-F238E27FC236}">
                <a16:creationId xmlns:a16="http://schemas.microsoft.com/office/drawing/2014/main" id="{2A94C366-8B09-4F72-A822-D54345027E38}"/>
              </a:ext>
            </a:extLst>
          </p:cNvPr>
          <p:cNvSpPr txBox="1"/>
          <p:nvPr/>
        </p:nvSpPr>
        <p:spPr>
          <a:xfrm>
            <a:off x="1157591" y="6129444"/>
            <a:ext cx="4621778" cy="307777"/>
          </a:xfrm>
          <a:prstGeom prst="rect">
            <a:avLst/>
          </a:prstGeom>
          <a:noFill/>
        </p:spPr>
        <p:txBody>
          <a:bodyPr wrap="none" rtlCol="0">
            <a:spAutoFit/>
          </a:bodyPr>
          <a:lstStyle/>
          <a:p>
            <a:r>
              <a:rPr lang="nb-NO" sz="1400" dirty="0"/>
              <a:t>*) https://webviz-subsurface-example.azurewebsites.net/</a:t>
            </a:r>
          </a:p>
        </p:txBody>
      </p:sp>
    </p:spTree>
    <p:extLst>
      <p:ext uri="{BB962C8B-B14F-4D97-AF65-F5344CB8AC3E}">
        <p14:creationId xmlns:p14="http://schemas.microsoft.com/office/powerpoint/2010/main" val="315538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0"/>
            <a:ext cx="10801350" cy="1152525"/>
          </a:xfrm>
        </p:spPr>
        <p:txBody>
          <a:bodyPr/>
          <a:lstStyle/>
          <a:p>
            <a:r>
              <a:rPr lang="en-US" dirty="0"/>
              <a:t>Exercise 4: Well layers</a:t>
            </a:r>
          </a:p>
        </p:txBody>
      </p:sp>
      <p:pic>
        <p:nvPicPr>
          <p:cNvPr id="5" name="Picture 4">
            <a:extLst>
              <a:ext uri="{FF2B5EF4-FFF2-40B4-BE49-F238E27FC236}">
                <a16:creationId xmlns:a16="http://schemas.microsoft.com/office/drawing/2014/main" id="{6CC25A3F-9F73-4FBE-9C70-4A0C063CD7B1}"/>
              </a:ext>
            </a:extLst>
          </p:cNvPr>
          <p:cNvPicPr>
            <a:picLocks noChangeAspect="1"/>
          </p:cNvPicPr>
          <p:nvPr/>
        </p:nvPicPr>
        <p:blipFill>
          <a:blip r:embed="rId2"/>
          <a:stretch>
            <a:fillRect/>
          </a:stretch>
        </p:blipFill>
        <p:spPr>
          <a:xfrm>
            <a:off x="8262573" y="800100"/>
            <a:ext cx="3505323" cy="5547931"/>
          </a:xfrm>
          <a:prstGeom prst="rect">
            <a:avLst/>
          </a:prstGeom>
        </p:spPr>
      </p:pic>
      <p:sp>
        <p:nvSpPr>
          <p:cNvPr id="9" name="TextBox 8">
            <a:extLst>
              <a:ext uri="{FF2B5EF4-FFF2-40B4-BE49-F238E27FC236}">
                <a16:creationId xmlns:a16="http://schemas.microsoft.com/office/drawing/2014/main" id="{D39822AB-6240-4772-A499-582470F8BCE1}"/>
              </a:ext>
            </a:extLst>
          </p:cNvPr>
          <p:cNvSpPr txBox="1"/>
          <p:nvPr/>
        </p:nvSpPr>
        <p:spPr>
          <a:xfrm>
            <a:off x="1007875" y="715720"/>
            <a:ext cx="5843106" cy="5678478"/>
          </a:xfrm>
          <a:prstGeom prst="rect">
            <a:avLst/>
          </a:prstGeom>
          <a:noFill/>
        </p:spPr>
        <p:txBody>
          <a:bodyPr wrap="square" rtlCol="0">
            <a:spAutoFit/>
          </a:bodyPr>
          <a:lstStyle/>
          <a:p>
            <a:r>
              <a:rPr lang="en-US" sz="1100" b="1" dirty="0"/>
              <a:t>Drilled wells</a:t>
            </a:r>
          </a:p>
          <a:p>
            <a:pPr marL="171450" indent="-171450">
              <a:buFontTx/>
              <a:buChar char="-"/>
            </a:pPr>
            <a:r>
              <a:rPr lang="en-US" sz="1100" dirty="0"/>
              <a:t>Whole wellpaths for all drilled wells</a:t>
            </a:r>
          </a:p>
          <a:p>
            <a:pPr marL="171450" indent="-171450">
              <a:buFontTx/>
              <a:buChar char="-"/>
            </a:pPr>
            <a:endParaRPr lang="en-US" sz="1100" dirty="0"/>
          </a:p>
          <a:p>
            <a:r>
              <a:rPr lang="en-US" sz="1100" b="1" dirty="0"/>
              <a:t>Reservoir sections</a:t>
            </a:r>
          </a:p>
          <a:p>
            <a:pPr marL="171450" indent="-171450">
              <a:buFontTx/>
              <a:buChar char="-"/>
            </a:pPr>
            <a:r>
              <a:rPr lang="en-US" sz="1100" dirty="0"/>
              <a:t>Wellpaths below top reservoir (for all drilled wells)</a:t>
            </a:r>
          </a:p>
          <a:p>
            <a:pPr marL="171450" indent="-171450">
              <a:buFontTx/>
              <a:buChar char="-"/>
            </a:pPr>
            <a:endParaRPr lang="en-US" sz="1100" dirty="0"/>
          </a:p>
          <a:p>
            <a:r>
              <a:rPr lang="en-US" sz="1100" b="1" dirty="0"/>
              <a:t>Current producers</a:t>
            </a:r>
          </a:p>
          <a:p>
            <a:pPr marL="171450" indent="-171450">
              <a:buFontTx/>
              <a:buChar char="-"/>
            </a:pPr>
            <a:r>
              <a:rPr lang="en-US" sz="1100" dirty="0"/>
              <a:t>Wellpaths below top reservoir (for currently active producers)</a:t>
            </a:r>
          </a:p>
          <a:p>
            <a:pPr marL="171450" indent="-171450">
              <a:buFontTx/>
              <a:buChar char="-"/>
            </a:pPr>
            <a:endParaRPr lang="en-US" sz="1100" dirty="0"/>
          </a:p>
          <a:p>
            <a:r>
              <a:rPr lang="en-US" sz="1100" b="1" dirty="0"/>
              <a:t>Current injectors</a:t>
            </a:r>
          </a:p>
          <a:p>
            <a:pPr marL="171450" indent="-171450">
              <a:buFontTx/>
              <a:buChar char="-"/>
            </a:pPr>
            <a:r>
              <a:rPr lang="en-US" sz="1100" dirty="0"/>
              <a:t>Wellpaths below top reservoir (for currently active injectors)</a:t>
            </a:r>
          </a:p>
          <a:p>
            <a:endParaRPr lang="en-US" sz="1100" dirty="0"/>
          </a:p>
          <a:p>
            <a:r>
              <a:rPr lang="en-US" sz="1100" b="1" dirty="0"/>
              <a:t>Producers</a:t>
            </a:r>
          </a:p>
          <a:p>
            <a:pPr marL="171450" indent="-171450">
              <a:buFontTx/>
              <a:buChar char="-"/>
            </a:pPr>
            <a:r>
              <a:rPr lang="en-US" sz="1100" dirty="0"/>
              <a:t>Wellpaths below top reservoir for production wells in the selected 4D interval</a:t>
            </a:r>
          </a:p>
          <a:p>
            <a:endParaRPr lang="en-US" sz="1100" dirty="0"/>
          </a:p>
          <a:p>
            <a:r>
              <a:rPr lang="en-US" sz="1100" b="1" dirty="0"/>
              <a:t>Producers - started</a:t>
            </a:r>
          </a:p>
          <a:p>
            <a:pPr marL="171450" indent="-171450">
              <a:buFontTx/>
              <a:buChar char="-"/>
            </a:pPr>
            <a:r>
              <a:rPr lang="en-US" sz="1100" dirty="0"/>
              <a:t>Top and base of completed/perforated part of wellpaths for production wells that has started in the selected 4D interval</a:t>
            </a:r>
          </a:p>
          <a:p>
            <a:pPr marL="171450" indent="-171450">
              <a:buFontTx/>
              <a:buChar char="-"/>
            </a:pPr>
            <a:endParaRPr lang="en-US" sz="1100" dirty="0"/>
          </a:p>
          <a:p>
            <a:r>
              <a:rPr lang="en-US" sz="1100" b="1" dirty="0"/>
              <a:t>Producers - completed</a:t>
            </a:r>
          </a:p>
          <a:p>
            <a:pPr marL="171450" indent="-171450">
              <a:buFontTx/>
              <a:buChar char="-"/>
            </a:pPr>
            <a:r>
              <a:rPr lang="en-US" sz="1100" dirty="0"/>
              <a:t>Top and base of completed/perforated part of wellpaths for production wells (in the selected 4D interval)</a:t>
            </a:r>
          </a:p>
          <a:p>
            <a:pPr marL="171450" indent="-171450">
              <a:buFontTx/>
              <a:buChar char="-"/>
            </a:pPr>
            <a:endParaRPr lang="en-US" sz="1100" dirty="0"/>
          </a:p>
          <a:p>
            <a:r>
              <a:rPr lang="en-US" sz="1100" b="1" dirty="0"/>
              <a:t>Injectors</a:t>
            </a:r>
          </a:p>
          <a:p>
            <a:pPr marL="171450" indent="-171450">
              <a:buFontTx/>
              <a:buChar char="-"/>
            </a:pPr>
            <a:r>
              <a:rPr lang="en-US" sz="1100" dirty="0"/>
              <a:t>Wellpaths below top reservoir for injection wells in the selected 4D interval</a:t>
            </a:r>
          </a:p>
          <a:p>
            <a:endParaRPr lang="en-US" sz="1100" dirty="0"/>
          </a:p>
          <a:p>
            <a:r>
              <a:rPr lang="en-US" sz="1100" b="1" dirty="0"/>
              <a:t>Injectors - started</a:t>
            </a:r>
          </a:p>
          <a:p>
            <a:pPr marL="171450" indent="-171450">
              <a:buFontTx/>
              <a:buChar char="-"/>
            </a:pPr>
            <a:r>
              <a:rPr lang="en-US" sz="1100" dirty="0"/>
              <a:t>Top and base of completed/perforated part of wellpaths for production wells that has started in the selected 4D interval</a:t>
            </a:r>
          </a:p>
          <a:p>
            <a:endParaRPr lang="en-US" sz="1100" dirty="0"/>
          </a:p>
          <a:p>
            <a:r>
              <a:rPr lang="en-US" sz="1100" b="1" dirty="0"/>
              <a:t>Injectors - completed</a:t>
            </a:r>
          </a:p>
          <a:p>
            <a:pPr marL="171450" indent="-171450">
              <a:buFontTx/>
              <a:buChar char="-"/>
            </a:pPr>
            <a:r>
              <a:rPr lang="en-US" sz="1100" dirty="0"/>
              <a:t>Top and base of completed/perforated part of wellpaths for injection wells (in the selected 4D interval)</a:t>
            </a:r>
          </a:p>
        </p:txBody>
      </p:sp>
    </p:spTree>
    <p:extLst>
      <p:ext uri="{BB962C8B-B14F-4D97-AF65-F5344CB8AC3E}">
        <p14:creationId xmlns:p14="http://schemas.microsoft.com/office/powerpoint/2010/main" val="1732807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0"/>
            <a:ext cx="10801350" cy="1152525"/>
          </a:xfrm>
        </p:spPr>
        <p:txBody>
          <a:bodyPr/>
          <a:lstStyle/>
          <a:p>
            <a:r>
              <a:rPr lang="en-US" dirty="0"/>
              <a:t>Exercise 4: Well layers (cont.)</a:t>
            </a:r>
          </a:p>
        </p:txBody>
      </p:sp>
      <p:pic>
        <p:nvPicPr>
          <p:cNvPr id="5" name="Picture 4">
            <a:extLst>
              <a:ext uri="{FF2B5EF4-FFF2-40B4-BE49-F238E27FC236}">
                <a16:creationId xmlns:a16="http://schemas.microsoft.com/office/drawing/2014/main" id="{6CC25A3F-9F73-4FBE-9C70-4A0C063CD7B1}"/>
              </a:ext>
            </a:extLst>
          </p:cNvPr>
          <p:cNvPicPr>
            <a:picLocks noChangeAspect="1"/>
          </p:cNvPicPr>
          <p:nvPr/>
        </p:nvPicPr>
        <p:blipFill>
          <a:blip r:embed="rId2"/>
          <a:stretch>
            <a:fillRect/>
          </a:stretch>
        </p:blipFill>
        <p:spPr>
          <a:xfrm>
            <a:off x="8262573" y="800100"/>
            <a:ext cx="3505323" cy="5547931"/>
          </a:xfrm>
          <a:prstGeom prst="rect">
            <a:avLst/>
          </a:prstGeom>
        </p:spPr>
      </p:pic>
      <p:sp>
        <p:nvSpPr>
          <p:cNvPr id="3" name="TextBox 2">
            <a:extLst>
              <a:ext uri="{FF2B5EF4-FFF2-40B4-BE49-F238E27FC236}">
                <a16:creationId xmlns:a16="http://schemas.microsoft.com/office/drawing/2014/main" id="{5F608C15-BA9F-4F1D-93C9-604CAF67DEA0}"/>
              </a:ext>
            </a:extLst>
          </p:cNvPr>
          <p:cNvSpPr txBox="1"/>
          <p:nvPr/>
        </p:nvSpPr>
        <p:spPr>
          <a:xfrm>
            <a:off x="695325" y="1152525"/>
            <a:ext cx="7136069" cy="4801314"/>
          </a:xfrm>
          <a:prstGeom prst="rect">
            <a:avLst/>
          </a:prstGeom>
          <a:noFill/>
        </p:spPr>
        <p:txBody>
          <a:bodyPr wrap="square" rtlCol="0">
            <a:spAutoFit/>
          </a:bodyPr>
          <a:lstStyle/>
          <a:p>
            <a:r>
              <a:rPr lang="en-US" sz="1800" dirty="0"/>
              <a:t>When toggling on a well layer, the new layer will always be displayed on top of any existing layers. This means e.g., that the «Drilled wells» layer will always cover any of the production/injection layers (if already displayed). However; displaying any of the “completed” layers on top of «Drilled wells» or «Reservoir sections» can be quite useful.</a:t>
            </a:r>
          </a:p>
          <a:p>
            <a:endParaRPr lang="en-US" dirty="0"/>
          </a:p>
          <a:p>
            <a:r>
              <a:rPr lang="en-US" dirty="0"/>
              <a:t>The trajectories displayed in the Producers/Injectors layers are only the wells that have produced or injected fluids in the selected 4D interval and these will be displayed with a color.</a:t>
            </a:r>
          </a:p>
          <a:p>
            <a:endParaRPr lang="en-US" sz="1800" dirty="0"/>
          </a:p>
          <a:p>
            <a:r>
              <a:rPr lang="en-US" sz="1800" dirty="0"/>
              <a:t>W</a:t>
            </a:r>
            <a:r>
              <a:rPr lang="en-US" dirty="0"/>
              <a:t>ells in the other layers are independent of the selected 4D interval and the trajectories are displayed in black.</a:t>
            </a:r>
          </a:p>
          <a:p>
            <a:endParaRPr lang="en-US" sz="1800" dirty="0"/>
          </a:p>
          <a:p>
            <a:r>
              <a:rPr lang="en-US" sz="1800" dirty="0"/>
              <a:t>In this version it is not possible to toggle on the well names, but when pointing on a well, a tooltip will appear with some information about the well.</a:t>
            </a:r>
          </a:p>
          <a:p>
            <a:endParaRPr lang="nb-NO" dirty="0"/>
          </a:p>
        </p:txBody>
      </p:sp>
    </p:spTree>
    <p:extLst>
      <p:ext uri="{BB962C8B-B14F-4D97-AF65-F5344CB8AC3E}">
        <p14:creationId xmlns:p14="http://schemas.microsoft.com/office/powerpoint/2010/main" val="3399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702644"/>
            <a:ext cx="10801350" cy="1152525"/>
          </a:xfrm>
        </p:spPr>
        <p:txBody>
          <a:bodyPr/>
          <a:lstStyle/>
          <a:p>
            <a:r>
              <a:rPr lang="en-US" dirty="0"/>
              <a:t>Exercise 4: Well layers (cont.)</a:t>
            </a:r>
          </a:p>
        </p:txBody>
      </p:sp>
      <p:pic>
        <p:nvPicPr>
          <p:cNvPr id="5" name="Picture 4">
            <a:extLst>
              <a:ext uri="{FF2B5EF4-FFF2-40B4-BE49-F238E27FC236}">
                <a16:creationId xmlns:a16="http://schemas.microsoft.com/office/drawing/2014/main" id="{6CC25A3F-9F73-4FBE-9C70-4A0C063CD7B1}"/>
              </a:ext>
            </a:extLst>
          </p:cNvPr>
          <p:cNvPicPr>
            <a:picLocks noChangeAspect="1"/>
          </p:cNvPicPr>
          <p:nvPr/>
        </p:nvPicPr>
        <p:blipFill>
          <a:blip r:embed="rId2"/>
          <a:stretch>
            <a:fillRect/>
          </a:stretch>
        </p:blipFill>
        <p:spPr>
          <a:xfrm>
            <a:off x="8262573" y="800100"/>
            <a:ext cx="3505323" cy="5547931"/>
          </a:xfrm>
          <a:prstGeom prst="rect">
            <a:avLst/>
          </a:prstGeom>
        </p:spPr>
      </p:pic>
      <p:sp>
        <p:nvSpPr>
          <p:cNvPr id="6" name="Content Placeholder 2">
            <a:extLst>
              <a:ext uri="{FF2B5EF4-FFF2-40B4-BE49-F238E27FC236}">
                <a16:creationId xmlns:a16="http://schemas.microsoft.com/office/drawing/2014/main" id="{0A8039EC-F1C9-40F6-85B9-091D267A64CB}"/>
              </a:ext>
            </a:extLst>
          </p:cNvPr>
          <p:cNvSpPr>
            <a:spLocks noGrp="1"/>
          </p:cNvSpPr>
          <p:nvPr>
            <p:ph idx="1"/>
          </p:nvPr>
        </p:nvSpPr>
        <p:spPr>
          <a:xfrm>
            <a:off x="695325" y="1736731"/>
            <a:ext cx="7370646" cy="3674667"/>
          </a:xfrm>
        </p:spPr>
        <p:txBody>
          <a:bodyPr/>
          <a:lstStyle/>
          <a:p>
            <a:endParaRPr lang="nb-NO" dirty="0"/>
          </a:p>
          <a:p>
            <a:r>
              <a:rPr lang="en-US" dirty="0"/>
              <a:t>Explore the different layers </a:t>
            </a:r>
          </a:p>
          <a:p>
            <a:endParaRPr lang="nb-NO" dirty="0"/>
          </a:p>
          <a:p>
            <a:r>
              <a:rPr lang="en-US" dirty="0"/>
              <a:t>Select some of the production/injection layers and change the selected 4D interval and check that the tooltip for some of the wells are consistent with the interval</a:t>
            </a:r>
            <a:r>
              <a:rPr lang="nb-NO" dirty="0"/>
              <a:t>.</a:t>
            </a:r>
            <a:endParaRPr lang="en-US" dirty="0"/>
          </a:p>
          <a:p>
            <a:pPr marL="432000" lvl="1" indent="0">
              <a:buNone/>
            </a:pPr>
            <a:endParaRPr lang="en-US" dirty="0">
              <a:latin typeface="Courier New" panose="02070309020205020404" pitchFamily="49" charset="0"/>
              <a:cs typeface="Courier New" panose="02070309020205020404" pitchFamily="49" charset="0"/>
            </a:endParaRPr>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751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702644"/>
            <a:ext cx="10801350" cy="1152525"/>
          </a:xfrm>
        </p:spPr>
        <p:txBody>
          <a:bodyPr/>
          <a:lstStyle/>
          <a:p>
            <a:r>
              <a:rPr lang="en-US" dirty="0"/>
              <a:t>Exercise 5: Wellbore overview</a:t>
            </a:r>
          </a:p>
        </p:txBody>
      </p:sp>
      <p:sp>
        <p:nvSpPr>
          <p:cNvPr id="6" name="Content Placeholder 2">
            <a:extLst>
              <a:ext uri="{FF2B5EF4-FFF2-40B4-BE49-F238E27FC236}">
                <a16:creationId xmlns:a16="http://schemas.microsoft.com/office/drawing/2014/main" id="{0A8039EC-F1C9-40F6-85B9-091D267A64CB}"/>
              </a:ext>
            </a:extLst>
          </p:cNvPr>
          <p:cNvSpPr>
            <a:spLocks noGrp="1"/>
          </p:cNvSpPr>
          <p:nvPr>
            <p:ph idx="1"/>
          </p:nvPr>
        </p:nvSpPr>
        <p:spPr>
          <a:xfrm>
            <a:off x="695325" y="1736731"/>
            <a:ext cx="5108709" cy="3674667"/>
          </a:xfrm>
        </p:spPr>
        <p:txBody>
          <a:bodyPr/>
          <a:lstStyle/>
          <a:p>
            <a:endParaRPr lang="nb-NO" dirty="0"/>
          </a:p>
          <a:p>
            <a:r>
              <a:rPr lang="en-US" dirty="0"/>
              <a:t>Filter the table by typing in one or more of columns in the second row (filter data …)</a:t>
            </a:r>
          </a:p>
          <a:p>
            <a:endParaRPr lang="en-US" dirty="0"/>
          </a:p>
          <a:p>
            <a:r>
              <a:rPr lang="en-US" dirty="0"/>
              <a:t>Sort the table by clicking on the sorting icon        in the column headers</a:t>
            </a:r>
          </a:p>
          <a:p>
            <a:endParaRPr lang="nb-NO" dirty="0"/>
          </a:p>
          <a:p>
            <a:pPr marL="432000" lvl="1" indent="0">
              <a:buNone/>
            </a:pPr>
            <a:endParaRPr lang="en-US" dirty="0">
              <a:latin typeface="Courier New" panose="02070309020205020404" pitchFamily="49" charset="0"/>
              <a:cs typeface="Courier New" panose="02070309020205020404" pitchFamily="49" charset="0"/>
            </a:endParaRPr>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2FFE81E9-5C12-408C-8C00-B0B2008C66E6}"/>
              </a:ext>
            </a:extLst>
          </p:cNvPr>
          <p:cNvPicPr>
            <a:picLocks noChangeAspect="1"/>
          </p:cNvPicPr>
          <p:nvPr/>
        </p:nvPicPr>
        <p:blipFill>
          <a:blip r:embed="rId2"/>
          <a:stretch>
            <a:fillRect/>
          </a:stretch>
        </p:blipFill>
        <p:spPr>
          <a:xfrm>
            <a:off x="4821807" y="2941092"/>
            <a:ext cx="219075" cy="247650"/>
          </a:xfrm>
          <a:prstGeom prst="rect">
            <a:avLst/>
          </a:prstGeom>
        </p:spPr>
      </p:pic>
      <p:pic>
        <p:nvPicPr>
          <p:cNvPr id="8" name="Picture 7">
            <a:extLst>
              <a:ext uri="{FF2B5EF4-FFF2-40B4-BE49-F238E27FC236}">
                <a16:creationId xmlns:a16="http://schemas.microsoft.com/office/drawing/2014/main" id="{1CFD8760-9811-470C-A856-1D43A42A4803}"/>
              </a:ext>
            </a:extLst>
          </p:cNvPr>
          <p:cNvPicPr>
            <a:picLocks noChangeAspect="1"/>
          </p:cNvPicPr>
          <p:nvPr/>
        </p:nvPicPr>
        <p:blipFill>
          <a:blip r:embed="rId3"/>
          <a:stretch>
            <a:fillRect/>
          </a:stretch>
        </p:blipFill>
        <p:spPr>
          <a:xfrm>
            <a:off x="4726004" y="3586432"/>
            <a:ext cx="7117932" cy="2723830"/>
          </a:xfrm>
          <a:prstGeom prst="rect">
            <a:avLst/>
          </a:prstGeom>
        </p:spPr>
      </p:pic>
      <p:sp>
        <p:nvSpPr>
          <p:cNvPr id="9" name="Rectangle 8">
            <a:extLst>
              <a:ext uri="{FF2B5EF4-FFF2-40B4-BE49-F238E27FC236}">
                <a16:creationId xmlns:a16="http://schemas.microsoft.com/office/drawing/2014/main" id="{34840C3D-5A44-4524-AA4A-57A748EDAAF3}"/>
              </a:ext>
            </a:extLst>
          </p:cNvPr>
          <p:cNvSpPr/>
          <p:nvPr/>
        </p:nvSpPr>
        <p:spPr>
          <a:xfrm>
            <a:off x="7979343" y="3869356"/>
            <a:ext cx="1674796" cy="259882"/>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47497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702644"/>
            <a:ext cx="10801350" cy="1152525"/>
          </a:xfrm>
        </p:spPr>
        <p:txBody>
          <a:bodyPr/>
          <a:lstStyle/>
          <a:p>
            <a:r>
              <a:rPr lang="en-US" dirty="0"/>
              <a:t>Exercise 6: Production/injection overview</a:t>
            </a:r>
          </a:p>
        </p:txBody>
      </p:sp>
      <p:sp>
        <p:nvSpPr>
          <p:cNvPr id="6" name="Content Placeholder 2">
            <a:extLst>
              <a:ext uri="{FF2B5EF4-FFF2-40B4-BE49-F238E27FC236}">
                <a16:creationId xmlns:a16="http://schemas.microsoft.com/office/drawing/2014/main" id="{0A8039EC-F1C9-40F6-85B9-091D267A64CB}"/>
              </a:ext>
            </a:extLst>
          </p:cNvPr>
          <p:cNvSpPr>
            <a:spLocks noGrp="1"/>
          </p:cNvSpPr>
          <p:nvPr>
            <p:ph idx="1"/>
          </p:nvPr>
        </p:nvSpPr>
        <p:spPr>
          <a:xfrm>
            <a:off x="695325" y="1736731"/>
            <a:ext cx="5108709" cy="3674667"/>
          </a:xfrm>
        </p:spPr>
        <p:txBody>
          <a:bodyPr/>
          <a:lstStyle/>
          <a:p>
            <a:endParaRPr lang="nb-NO" dirty="0"/>
          </a:p>
          <a:p>
            <a:r>
              <a:rPr lang="en-US" dirty="0"/>
              <a:t>Filter the table by typing in one or more of columns in the second row (filter data …)</a:t>
            </a:r>
          </a:p>
          <a:p>
            <a:endParaRPr lang="en-US" dirty="0"/>
          </a:p>
          <a:p>
            <a:r>
              <a:rPr lang="en-US" dirty="0"/>
              <a:t>Sort the table by clicking on the sorting icon        in the column headers</a:t>
            </a:r>
          </a:p>
          <a:p>
            <a:endParaRPr lang="en-US" dirty="0"/>
          </a:p>
          <a:p>
            <a:r>
              <a:rPr lang="en-US" dirty="0"/>
              <a:t>Check that the reported volumes are consistent with the numbers reported in  REP</a:t>
            </a:r>
          </a:p>
          <a:p>
            <a:endParaRPr lang="nb-NO" dirty="0"/>
          </a:p>
          <a:p>
            <a:pPr marL="432000" lvl="1" indent="0">
              <a:buNone/>
            </a:pPr>
            <a:endParaRPr lang="en-US" dirty="0">
              <a:latin typeface="Courier New" panose="02070309020205020404" pitchFamily="49" charset="0"/>
              <a:cs typeface="Courier New" panose="02070309020205020404" pitchFamily="49" charset="0"/>
            </a:endParaRPr>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2FFE81E9-5C12-408C-8C00-B0B2008C66E6}"/>
              </a:ext>
            </a:extLst>
          </p:cNvPr>
          <p:cNvPicPr>
            <a:picLocks noChangeAspect="1"/>
          </p:cNvPicPr>
          <p:nvPr/>
        </p:nvPicPr>
        <p:blipFill>
          <a:blip r:embed="rId2"/>
          <a:stretch>
            <a:fillRect/>
          </a:stretch>
        </p:blipFill>
        <p:spPr>
          <a:xfrm>
            <a:off x="4821807" y="2941092"/>
            <a:ext cx="219075" cy="247650"/>
          </a:xfrm>
          <a:prstGeom prst="rect">
            <a:avLst/>
          </a:prstGeom>
        </p:spPr>
      </p:pic>
      <p:pic>
        <p:nvPicPr>
          <p:cNvPr id="5" name="Picture 4">
            <a:extLst>
              <a:ext uri="{FF2B5EF4-FFF2-40B4-BE49-F238E27FC236}">
                <a16:creationId xmlns:a16="http://schemas.microsoft.com/office/drawing/2014/main" id="{9A7966C5-468D-4983-8BE6-9CC38B113393}"/>
              </a:ext>
            </a:extLst>
          </p:cNvPr>
          <p:cNvPicPr>
            <a:picLocks noChangeAspect="1"/>
          </p:cNvPicPr>
          <p:nvPr/>
        </p:nvPicPr>
        <p:blipFill>
          <a:blip r:embed="rId3"/>
          <a:stretch>
            <a:fillRect/>
          </a:stretch>
        </p:blipFill>
        <p:spPr>
          <a:xfrm>
            <a:off x="5592278" y="3133763"/>
            <a:ext cx="6068176" cy="3150604"/>
          </a:xfrm>
          <a:prstGeom prst="rect">
            <a:avLst/>
          </a:prstGeom>
        </p:spPr>
      </p:pic>
      <p:sp>
        <p:nvSpPr>
          <p:cNvPr id="9" name="Rectangle 8">
            <a:extLst>
              <a:ext uri="{FF2B5EF4-FFF2-40B4-BE49-F238E27FC236}">
                <a16:creationId xmlns:a16="http://schemas.microsoft.com/office/drawing/2014/main" id="{3024AB26-D954-4870-AF53-CDB8D968929A}"/>
              </a:ext>
            </a:extLst>
          </p:cNvPr>
          <p:cNvSpPr/>
          <p:nvPr/>
        </p:nvSpPr>
        <p:spPr>
          <a:xfrm>
            <a:off x="10087276" y="3243460"/>
            <a:ext cx="1674796" cy="259882"/>
          </a:xfrm>
          <a:prstGeom prst="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4081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702644"/>
            <a:ext cx="10801350" cy="1152525"/>
          </a:xfrm>
        </p:spPr>
        <p:txBody>
          <a:bodyPr/>
          <a:lstStyle/>
          <a:p>
            <a:r>
              <a:rPr lang="en-US" dirty="0"/>
              <a:t>Exercise 7: Check the 4D response around well P-6A</a:t>
            </a:r>
          </a:p>
        </p:txBody>
      </p:sp>
      <p:sp>
        <p:nvSpPr>
          <p:cNvPr id="6" name="Content Placeholder 2">
            <a:extLst>
              <a:ext uri="{FF2B5EF4-FFF2-40B4-BE49-F238E27FC236}">
                <a16:creationId xmlns:a16="http://schemas.microsoft.com/office/drawing/2014/main" id="{0A8039EC-F1C9-40F6-85B9-091D267A64CB}"/>
              </a:ext>
            </a:extLst>
          </p:cNvPr>
          <p:cNvSpPr>
            <a:spLocks noGrp="1"/>
          </p:cNvSpPr>
          <p:nvPr>
            <p:ph idx="1"/>
          </p:nvPr>
        </p:nvSpPr>
        <p:spPr>
          <a:xfrm>
            <a:off x="589447" y="1448709"/>
            <a:ext cx="5108709" cy="910216"/>
          </a:xfrm>
        </p:spPr>
        <p:txBody>
          <a:bodyPr/>
          <a:lstStyle/>
          <a:p>
            <a:endParaRPr lang="nb-NO" dirty="0"/>
          </a:p>
          <a:p>
            <a:r>
              <a:rPr lang="en-US" dirty="0"/>
              <a:t>Select </a:t>
            </a:r>
            <a:r>
              <a:rPr lang="en-US" b="1" dirty="0"/>
              <a:t>Production/Injection plots </a:t>
            </a:r>
            <a:r>
              <a:rPr lang="en-US" dirty="0"/>
              <a:t>– Injection plots</a:t>
            </a:r>
          </a:p>
          <a:p>
            <a:endParaRPr lang="en-US" dirty="0"/>
          </a:p>
          <a:p>
            <a:endParaRPr lang="nb-NO" dirty="0"/>
          </a:p>
          <a:p>
            <a:pPr marL="432000" lvl="1" indent="0">
              <a:buNone/>
            </a:pPr>
            <a:endParaRPr lang="en-US" dirty="0">
              <a:latin typeface="Courier New" panose="02070309020205020404" pitchFamily="49" charset="0"/>
              <a:cs typeface="Courier New" panose="02070309020205020404" pitchFamily="49" charset="0"/>
            </a:endParaRPr>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6C3B17A3-F628-406D-82A1-AFAFD3BB254C}"/>
              </a:ext>
            </a:extLst>
          </p:cNvPr>
          <p:cNvPicPr>
            <a:picLocks noChangeAspect="1"/>
          </p:cNvPicPr>
          <p:nvPr/>
        </p:nvPicPr>
        <p:blipFill>
          <a:blip r:embed="rId2"/>
          <a:stretch>
            <a:fillRect/>
          </a:stretch>
        </p:blipFill>
        <p:spPr>
          <a:xfrm>
            <a:off x="4687503" y="2183415"/>
            <a:ext cx="6689557" cy="4262070"/>
          </a:xfrm>
          <a:prstGeom prst="rect">
            <a:avLst/>
          </a:prstGeom>
        </p:spPr>
      </p:pic>
    </p:spTree>
    <p:extLst>
      <p:ext uri="{BB962C8B-B14F-4D97-AF65-F5344CB8AC3E}">
        <p14:creationId xmlns:p14="http://schemas.microsoft.com/office/powerpoint/2010/main" val="2371029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5DE5-FAEC-449C-875C-3A2BCD616A5A}"/>
              </a:ext>
            </a:extLst>
          </p:cNvPr>
          <p:cNvSpPr>
            <a:spLocks noGrp="1"/>
          </p:cNvSpPr>
          <p:nvPr>
            <p:ph type="title"/>
          </p:nvPr>
        </p:nvSpPr>
        <p:spPr>
          <a:xfrm>
            <a:off x="695325" y="702644"/>
            <a:ext cx="10801350" cy="1152525"/>
          </a:xfrm>
        </p:spPr>
        <p:txBody>
          <a:bodyPr/>
          <a:lstStyle/>
          <a:p>
            <a:r>
              <a:rPr lang="en-US" dirty="0"/>
              <a:t>Exercise 7: Check the 4D response around well P-6A (cont.)</a:t>
            </a:r>
          </a:p>
        </p:txBody>
      </p:sp>
      <p:sp>
        <p:nvSpPr>
          <p:cNvPr id="6" name="Content Placeholder 2">
            <a:extLst>
              <a:ext uri="{FF2B5EF4-FFF2-40B4-BE49-F238E27FC236}">
                <a16:creationId xmlns:a16="http://schemas.microsoft.com/office/drawing/2014/main" id="{0A8039EC-F1C9-40F6-85B9-091D267A64CB}"/>
              </a:ext>
            </a:extLst>
          </p:cNvPr>
          <p:cNvSpPr>
            <a:spLocks noGrp="1"/>
          </p:cNvSpPr>
          <p:nvPr>
            <p:ph idx="1"/>
          </p:nvPr>
        </p:nvSpPr>
        <p:spPr>
          <a:xfrm>
            <a:off x="589447" y="1448708"/>
            <a:ext cx="8102166" cy="1429245"/>
          </a:xfrm>
        </p:spPr>
        <p:txBody>
          <a:bodyPr/>
          <a:lstStyle/>
          <a:p>
            <a:endParaRPr lang="nb-NO" dirty="0"/>
          </a:p>
          <a:p>
            <a:r>
              <a:rPr lang="en-US" dirty="0"/>
              <a:t>Select </a:t>
            </a:r>
            <a:r>
              <a:rPr lang="en-US" b="1" dirty="0"/>
              <a:t>Timelapse maps </a:t>
            </a:r>
            <a:r>
              <a:rPr lang="en-US" dirty="0"/>
              <a:t>– Observed and simulated maps</a:t>
            </a:r>
          </a:p>
          <a:p>
            <a:r>
              <a:rPr lang="en-US" dirty="0"/>
              <a:t>Toggle on well layer Injectors</a:t>
            </a:r>
          </a:p>
          <a:p>
            <a:r>
              <a:rPr lang="en-US" dirty="0"/>
              <a:t>Display the tooltip for the well within the pressure change anomaly</a:t>
            </a:r>
          </a:p>
          <a:p>
            <a:endParaRPr lang="en-US" dirty="0"/>
          </a:p>
          <a:p>
            <a:endParaRPr lang="en-US" dirty="0"/>
          </a:p>
          <a:p>
            <a:endParaRPr lang="nb-NO" dirty="0"/>
          </a:p>
          <a:p>
            <a:pPr marL="432000" lvl="1" indent="0">
              <a:buNone/>
            </a:pPr>
            <a:endParaRPr lang="en-US" dirty="0">
              <a:latin typeface="Courier New" panose="02070309020205020404" pitchFamily="49" charset="0"/>
              <a:cs typeface="Courier New" panose="02070309020205020404" pitchFamily="49" charset="0"/>
            </a:endParaRPr>
          </a:p>
          <a:p>
            <a:pPr marL="432000" lvl="1" inden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B062CE0C-7C48-410C-B580-DD1EB2A5B85C}"/>
              </a:ext>
            </a:extLst>
          </p:cNvPr>
          <p:cNvPicPr>
            <a:picLocks noChangeAspect="1"/>
          </p:cNvPicPr>
          <p:nvPr/>
        </p:nvPicPr>
        <p:blipFill>
          <a:blip r:embed="rId2"/>
          <a:stretch>
            <a:fillRect/>
          </a:stretch>
        </p:blipFill>
        <p:spPr>
          <a:xfrm>
            <a:off x="4158114" y="2962491"/>
            <a:ext cx="7591124" cy="3394850"/>
          </a:xfrm>
          <a:prstGeom prst="rect">
            <a:avLst/>
          </a:prstGeom>
        </p:spPr>
      </p:pic>
      <p:sp>
        <p:nvSpPr>
          <p:cNvPr id="7" name="Content Placeholder 2">
            <a:extLst>
              <a:ext uri="{FF2B5EF4-FFF2-40B4-BE49-F238E27FC236}">
                <a16:creationId xmlns:a16="http://schemas.microsoft.com/office/drawing/2014/main" id="{A0CD5757-6B35-469F-A4F3-7EF8BFC1DE0F}"/>
              </a:ext>
            </a:extLst>
          </p:cNvPr>
          <p:cNvSpPr txBox="1">
            <a:spLocks/>
          </p:cNvSpPr>
          <p:nvPr/>
        </p:nvSpPr>
        <p:spPr>
          <a:xfrm>
            <a:off x="589447" y="3064148"/>
            <a:ext cx="3376161" cy="2489629"/>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dirty="0"/>
          </a:p>
          <a:p>
            <a:r>
              <a:rPr lang="en-US" dirty="0"/>
              <a:t>Check some the other realizations</a:t>
            </a:r>
          </a:p>
          <a:p>
            <a:endParaRPr lang="en-US" dirty="0"/>
          </a:p>
          <a:p>
            <a:endParaRPr lang="en-US" dirty="0"/>
          </a:p>
          <a:p>
            <a:endParaRPr lang="nb-NO" dirty="0"/>
          </a:p>
          <a:p>
            <a:pPr marL="432000" lvl="1" indent="0">
              <a:buFont typeface="Arial" panose="020B0604020202020204" pitchFamily="34" charset="0"/>
              <a:buNone/>
            </a:pPr>
            <a:endParaRPr lang="en-US" dirty="0">
              <a:latin typeface="Courier New" panose="02070309020205020404" pitchFamily="49" charset="0"/>
              <a:cs typeface="Courier New" panose="02070309020205020404" pitchFamily="49" charset="0"/>
            </a:endParaRPr>
          </a:p>
          <a:p>
            <a:pPr marL="432000" lvl="1" indent="0">
              <a:buFont typeface="Arial" panose="020B0604020202020204" pitchFamily="34" charset="0"/>
              <a:buNone/>
            </a:pPr>
            <a:endParaRPr lang="en-US" dirty="0">
              <a:latin typeface="Courier New" panose="02070309020205020404" pitchFamily="49" charset="0"/>
              <a:cs typeface="Courier New" panose="02070309020205020404" pitchFamily="49" charset="0"/>
            </a:endParaRPr>
          </a:p>
          <a:p>
            <a:pPr lvl="1"/>
            <a:endParaRPr lang="nb-NO"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1944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DC67-295B-4300-BC50-A8CABED76E82}"/>
              </a:ext>
            </a:extLst>
          </p:cNvPr>
          <p:cNvSpPr>
            <a:spLocks noGrp="1"/>
          </p:cNvSpPr>
          <p:nvPr>
            <p:ph type="title"/>
          </p:nvPr>
        </p:nvSpPr>
        <p:spPr/>
        <p:txBody>
          <a:bodyPr/>
          <a:lstStyle/>
          <a:p>
            <a:r>
              <a:rPr lang="en-US" dirty="0"/>
              <a:t>Release Notes (10.12.2021)</a:t>
            </a:r>
          </a:p>
        </p:txBody>
      </p:sp>
      <p:sp>
        <p:nvSpPr>
          <p:cNvPr id="3" name="Content Placeholder 2">
            <a:extLst>
              <a:ext uri="{FF2B5EF4-FFF2-40B4-BE49-F238E27FC236}">
                <a16:creationId xmlns:a16="http://schemas.microsoft.com/office/drawing/2014/main" id="{18D14F41-7584-4FFD-A382-1D6A37B04D06}"/>
              </a:ext>
            </a:extLst>
          </p:cNvPr>
          <p:cNvSpPr>
            <a:spLocks noGrp="1"/>
          </p:cNvSpPr>
          <p:nvPr>
            <p:ph idx="1"/>
          </p:nvPr>
        </p:nvSpPr>
        <p:spPr/>
        <p:txBody>
          <a:bodyPr/>
          <a:lstStyle/>
          <a:p>
            <a:r>
              <a:rPr lang="en-US" dirty="0"/>
              <a:t>This version of Webviz-4D includes timelapse maps from the FMU-ensemble: </a:t>
            </a:r>
          </a:p>
          <a:p>
            <a:pPr lvl="1"/>
            <a:r>
              <a:rPr lang="pt-BR" dirty="0"/>
              <a:t>/scratch/coviz_sn/eza/coviz_SN_NGM_2021a_r000_b</a:t>
            </a:r>
          </a:p>
          <a:p>
            <a:pPr lvl="1"/>
            <a:endParaRPr lang="en-US" dirty="0"/>
          </a:p>
          <a:p>
            <a:r>
              <a:rPr lang="en-US" b="1" dirty="0"/>
              <a:t>Linux (RGS Stavanger) version :</a:t>
            </a:r>
          </a:p>
          <a:p>
            <a:pPr lvl="1"/>
            <a:r>
              <a:rPr lang="en-US" dirty="0"/>
              <a:t>Open a terminal window</a:t>
            </a:r>
          </a:p>
          <a:p>
            <a:pPr lvl="1"/>
            <a:r>
              <a:rPr lang="en-US" dirty="0"/>
              <a:t>Type:</a:t>
            </a:r>
          </a:p>
          <a:p>
            <a:pPr lvl="2"/>
            <a:r>
              <a:rPr lang="en-US" dirty="0"/>
              <a:t>cd  /project/</a:t>
            </a:r>
            <a:r>
              <a:rPr lang="en-US" dirty="0" err="1"/>
              <a:t>snorre</a:t>
            </a:r>
            <a:r>
              <a:rPr lang="en-US" dirty="0"/>
              <a:t>/</a:t>
            </a:r>
            <a:r>
              <a:rPr lang="en-US" dirty="0" err="1"/>
              <a:t>reservoirmodels</a:t>
            </a:r>
            <a:r>
              <a:rPr lang="en-US" dirty="0"/>
              <a:t>/ff/share/webviz/prod</a:t>
            </a:r>
          </a:p>
          <a:p>
            <a:pPr lvl="2"/>
            <a:r>
              <a:rPr lang="en-US" dirty="0"/>
              <a:t>/launch_webviz_4d</a:t>
            </a:r>
          </a:p>
          <a:p>
            <a:pPr lvl="1"/>
            <a:endParaRPr lang="en-US" dirty="0"/>
          </a:p>
          <a:p>
            <a:pPr marL="0" indent="0">
              <a:buNone/>
            </a:pPr>
            <a:endParaRPr lang="en-US" dirty="0"/>
          </a:p>
          <a:p>
            <a:endParaRPr lang="nb-NO" dirty="0"/>
          </a:p>
          <a:p>
            <a:endParaRPr lang="nb-NO" dirty="0"/>
          </a:p>
        </p:txBody>
      </p:sp>
    </p:spTree>
    <p:extLst>
      <p:ext uri="{BB962C8B-B14F-4D97-AF65-F5344CB8AC3E}">
        <p14:creationId xmlns:p14="http://schemas.microsoft.com/office/powerpoint/2010/main" val="3776760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B2A6-9ED6-4F37-B203-ED1506F24BC6}"/>
              </a:ext>
            </a:extLst>
          </p:cNvPr>
          <p:cNvSpPr>
            <a:spLocks noGrp="1"/>
          </p:cNvSpPr>
          <p:nvPr>
            <p:ph type="title"/>
          </p:nvPr>
        </p:nvSpPr>
        <p:spPr/>
        <p:txBody>
          <a:bodyPr/>
          <a:lstStyle/>
          <a:p>
            <a:r>
              <a:rPr lang="en-US" dirty="0"/>
              <a:t>Application overview</a:t>
            </a:r>
          </a:p>
        </p:txBody>
      </p:sp>
      <p:sp>
        <p:nvSpPr>
          <p:cNvPr id="3" name="Content Placeholder 2">
            <a:extLst>
              <a:ext uri="{FF2B5EF4-FFF2-40B4-BE49-F238E27FC236}">
                <a16:creationId xmlns:a16="http://schemas.microsoft.com/office/drawing/2014/main" id="{C75BE3BA-703C-4D8C-A81F-9D0819A753AF}"/>
              </a:ext>
            </a:extLst>
          </p:cNvPr>
          <p:cNvSpPr>
            <a:spLocks noGrp="1"/>
          </p:cNvSpPr>
          <p:nvPr>
            <p:ph idx="1"/>
          </p:nvPr>
        </p:nvSpPr>
        <p:spPr/>
        <p:txBody>
          <a:bodyPr/>
          <a:lstStyle/>
          <a:p>
            <a:r>
              <a:rPr lang="en-US" dirty="0"/>
              <a:t>Documentation</a:t>
            </a:r>
          </a:p>
          <a:p>
            <a:r>
              <a:rPr lang="en-US" dirty="0"/>
              <a:t>Observed and simulated timelapse maps</a:t>
            </a:r>
          </a:p>
          <a:p>
            <a:r>
              <a:rPr lang="en-US" dirty="0"/>
              <a:t>Only observed timelapse maps</a:t>
            </a:r>
          </a:p>
          <a:p>
            <a:r>
              <a:rPr lang="en-US" dirty="0"/>
              <a:t>Table with wellbore overview</a:t>
            </a:r>
          </a:p>
          <a:p>
            <a:r>
              <a:rPr lang="en-US" dirty="0"/>
              <a:t>Interactive plotting of injected and produced volumes in the incremental 4D intervals </a:t>
            </a:r>
          </a:p>
          <a:p>
            <a:r>
              <a:rPr lang="en-US" dirty="0"/>
              <a:t>Tables with production volumes in the incremental 4D intervals </a:t>
            </a:r>
          </a:p>
          <a:p>
            <a:r>
              <a:rPr lang="en-US" dirty="0"/>
              <a:t>Tables with injection volumes in the incremental 4D intervals </a:t>
            </a:r>
          </a:p>
          <a:p>
            <a:endParaRPr lang="nb-NO" dirty="0"/>
          </a:p>
        </p:txBody>
      </p:sp>
    </p:spTree>
    <p:extLst>
      <p:ext uri="{BB962C8B-B14F-4D97-AF65-F5344CB8AC3E}">
        <p14:creationId xmlns:p14="http://schemas.microsoft.com/office/powerpoint/2010/main" val="184016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A5ED4A3-45C2-4FF5-A38C-40B9E8C70CD6}"/>
              </a:ext>
            </a:extLst>
          </p:cNvPr>
          <p:cNvSpPr>
            <a:spLocks noGrp="1"/>
          </p:cNvSpPr>
          <p:nvPr>
            <p:ph idx="1"/>
          </p:nvPr>
        </p:nvSpPr>
        <p:spPr>
          <a:xfrm>
            <a:off x="695326" y="2024063"/>
            <a:ext cx="5202012" cy="4216400"/>
          </a:xfrm>
        </p:spPr>
        <p:txBody>
          <a:bodyPr/>
          <a:lstStyle/>
          <a:p>
            <a:r>
              <a:rPr lang="en-US" dirty="0"/>
              <a:t>Display observed and simulated timelapse maps together with well trajectories</a:t>
            </a:r>
          </a:p>
          <a:p>
            <a:r>
              <a:rPr lang="en-US" dirty="0"/>
              <a:t>Option to display only producers and injectors in a selected 4D interval</a:t>
            </a:r>
          </a:p>
          <a:p>
            <a:r>
              <a:rPr lang="en-US" dirty="0"/>
              <a:t>Display tooltip when pointing at a well with information about production/injection volumes</a:t>
            </a:r>
          </a:p>
          <a:p>
            <a:r>
              <a:rPr lang="en-US" dirty="0"/>
              <a:t>Table with overview of well and production data information</a:t>
            </a:r>
          </a:p>
          <a:p>
            <a:r>
              <a:rPr lang="en-US" dirty="0"/>
              <a:t>Interactive plotting of injected and produced volumes in 4D intervals</a:t>
            </a:r>
          </a:p>
          <a:p>
            <a:r>
              <a:rPr lang="en-US" dirty="0"/>
              <a:t>Tables with overview of injected and produced volumes</a:t>
            </a:r>
          </a:p>
          <a:p>
            <a:endParaRPr lang="en-US" dirty="0"/>
          </a:p>
          <a:p>
            <a:pPr lvl="1"/>
            <a:endParaRPr lang="en-US" dirty="0"/>
          </a:p>
          <a:p>
            <a:pPr lvl="1"/>
            <a:endParaRPr lang="en-US" dirty="0"/>
          </a:p>
          <a:p>
            <a:endParaRPr lang="en-US" b="1" dirty="0"/>
          </a:p>
          <a:p>
            <a:pPr lvl="1"/>
            <a:endParaRPr lang="en-US" dirty="0"/>
          </a:p>
          <a:p>
            <a:endParaRPr lang="en-US" dirty="0"/>
          </a:p>
          <a:p>
            <a:pPr marL="432000" lvl="1" indent="0">
              <a:buNone/>
            </a:pPr>
            <a:endParaRPr lang="en-US" dirty="0"/>
          </a:p>
        </p:txBody>
      </p:sp>
      <p:sp>
        <p:nvSpPr>
          <p:cNvPr id="6" name="Title 1">
            <a:extLst>
              <a:ext uri="{FF2B5EF4-FFF2-40B4-BE49-F238E27FC236}">
                <a16:creationId xmlns:a16="http://schemas.microsoft.com/office/drawing/2014/main" id="{CE347156-5300-4EE9-A7D9-FAD68629ED57}"/>
              </a:ext>
            </a:extLst>
          </p:cNvPr>
          <p:cNvSpPr>
            <a:spLocks noGrp="1"/>
          </p:cNvSpPr>
          <p:nvPr>
            <p:ph type="title"/>
          </p:nvPr>
        </p:nvSpPr>
        <p:spPr>
          <a:xfrm>
            <a:off x="695325" y="800100"/>
            <a:ext cx="10801350" cy="1152525"/>
          </a:xfrm>
        </p:spPr>
        <p:txBody>
          <a:bodyPr/>
          <a:lstStyle/>
          <a:p>
            <a:r>
              <a:rPr lang="nb-NO" dirty="0"/>
              <a:t>Webviz-4D Main functionality</a:t>
            </a:r>
          </a:p>
        </p:txBody>
      </p:sp>
      <p:pic>
        <p:nvPicPr>
          <p:cNvPr id="3" name="Picture 2">
            <a:extLst>
              <a:ext uri="{FF2B5EF4-FFF2-40B4-BE49-F238E27FC236}">
                <a16:creationId xmlns:a16="http://schemas.microsoft.com/office/drawing/2014/main" id="{D3F6CA4C-012D-40B0-965E-EA625CB82E01}"/>
              </a:ext>
            </a:extLst>
          </p:cNvPr>
          <p:cNvPicPr>
            <a:picLocks noChangeAspect="1"/>
          </p:cNvPicPr>
          <p:nvPr/>
        </p:nvPicPr>
        <p:blipFill>
          <a:blip r:embed="rId2"/>
          <a:stretch>
            <a:fillRect/>
          </a:stretch>
        </p:blipFill>
        <p:spPr>
          <a:xfrm>
            <a:off x="5897338" y="1540102"/>
            <a:ext cx="5818239" cy="3777796"/>
          </a:xfrm>
          <a:prstGeom prst="rect">
            <a:avLst/>
          </a:prstGeom>
        </p:spPr>
      </p:pic>
    </p:spTree>
    <p:extLst>
      <p:ext uri="{BB962C8B-B14F-4D97-AF65-F5344CB8AC3E}">
        <p14:creationId xmlns:p14="http://schemas.microsoft.com/office/powerpoint/2010/main" val="9043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E669-3059-4617-83D7-75BB1DD50897}"/>
              </a:ext>
            </a:extLst>
          </p:cNvPr>
          <p:cNvSpPr>
            <a:spLocks noGrp="1"/>
          </p:cNvSpPr>
          <p:nvPr>
            <p:ph type="title"/>
          </p:nvPr>
        </p:nvSpPr>
        <p:spPr/>
        <p:txBody>
          <a:bodyPr/>
          <a:lstStyle/>
          <a:p>
            <a:r>
              <a:rPr lang="en-US" dirty="0"/>
              <a:t>Known Issues (01.12.2021)</a:t>
            </a:r>
          </a:p>
        </p:txBody>
      </p:sp>
      <p:sp>
        <p:nvSpPr>
          <p:cNvPr id="3" name="Content Placeholder 2">
            <a:extLst>
              <a:ext uri="{FF2B5EF4-FFF2-40B4-BE49-F238E27FC236}">
                <a16:creationId xmlns:a16="http://schemas.microsoft.com/office/drawing/2014/main" id="{3F9190B0-9C4A-4463-A207-D4983448534E}"/>
              </a:ext>
            </a:extLst>
          </p:cNvPr>
          <p:cNvSpPr>
            <a:spLocks noGrp="1"/>
          </p:cNvSpPr>
          <p:nvPr>
            <p:ph idx="1"/>
          </p:nvPr>
        </p:nvSpPr>
        <p:spPr/>
        <p:txBody>
          <a:bodyPr/>
          <a:lstStyle/>
          <a:p>
            <a:pPr lvl="0"/>
            <a:r>
              <a:rPr lang="en-US" dirty="0"/>
              <a:t>The performance when using the selectors to switch between the different maps is still not satisfactory.</a:t>
            </a:r>
          </a:p>
          <a:p>
            <a:pPr lvl="0"/>
            <a:endParaRPr lang="en-US" dirty="0"/>
          </a:p>
          <a:p>
            <a:pPr lvl="0"/>
            <a:r>
              <a:rPr lang="en-US" dirty="0"/>
              <a:t>It might be difficult to display the tooltip that will display some information about a well since it is necessary to move the cursor very close to the selected well trajectory before the tooltip appears.</a:t>
            </a:r>
          </a:p>
          <a:p>
            <a:pPr lvl="0"/>
            <a:endParaRPr lang="en-US" dirty="0"/>
          </a:p>
          <a:p>
            <a:endParaRPr lang="nb-NO" dirty="0"/>
          </a:p>
        </p:txBody>
      </p:sp>
    </p:spTree>
    <p:extLst>
      <p:ext uri="{BB962C8B-B14F-4D97-AF65-F5344CB8AC3E}">
        <p14:creationId xmlns:p14="http://schemas.microsoft.com/office/powerpoint/2010/main" val="1281916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CBD145-13CF-493F-81A2-DAE13A92834B}"/>
              </a:ext>
            </a:extLst>
          </p:cNvPr>
          <p:cNvSpPr/>
          <p:nvPr/>
        </p:nvSpPr>
        <p:spPr>
          <a:xfrm>
            <a:off x="5831632" y="1529056"/>
            <a:ext cx="142292" cy="2927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9" name="TextBox 8">
            <a:extLst>
              <a:ext uri="{FF2B5EF4-FFF2-40B4-BE49-F238E27FC236}">
                <a16:creationId xmlns:a16="http://schemas.microsoft.com/office/drawing/2014/main" id="{69A399BA-E0CA-4EB8-A530-8D5282326260}"/>
              </a:ext>
            </a:extLst>
          </p:cNvPr>
          <p:cNvSpPr txBox="1"/>
          <p:nvPr/>
        </p:nvSpPr>
        <p:spPr>
          <a:xfrm>
            <a:off x="5766317" y="1650772"/>
            <a:ext cx="5843106" cy="4708981"/>
          </a:xfrm>
          <a:prstGeom prst="rect">
            <a:avLst/>
          </a:prstGeom>
          <a:noFill/>
        </p:spPr>
        <p:txBody>
          <a:bodyPr wrap="square" rtlCol="0">
            <a:spAutoFit/>
          </a:bodyPr>
          <a:lstStyle/>
          <a:p>
            <a:r>
              <a:rPr lang="en-US" sz="1200" b="1" dirty="0"/>
              <a:t>Drilled wells</a:t>
            </a:r>
          </a:p>
          <a:p>
            <a:pPr marL="171450" indent="-171450">
              <a:buFontTx/>
              <a:buChar char="-"/>
            </a:pPr>
            <a:r>
              <a:rPr lang="en-US" sz="1200" dirty="0"/>
              <a:t>Whole wellpaths for all drilled wells</a:t>
            </a:r>
          </a:p>
          <a:p>
            <a:pPr marL="171450" indent="-171450">
              <a:buFontTx/>
              <a:buChar char="-"/>
            </a:pPr>
            <a:endParaRPr lang="en-US" sz="1200" dirty="0"/>
          </a:p>
          <a:p>
            <a:r>
              <a:rPr lang="en-US" sz="1200" b="1" dirty="0"/>
              <a:t>Reservoir sections</a:t>
            </a:r>
          </a:p>
          <a:p>
            <a:pPr marL="171450" indent="-171450">
              <a:buFontTx/>
              <a:buChar char="-"/>
            </a:pPr>
            <a:r>
              <a:rPr lang="en-US" sz="1200" dirty="0"/>
              <a:t>Wellpaths below top reservoir (for all drilled wells)</a:t>
            </a:r>
          </a:p>
          <a:p>
            <a:pPr marL="171450" indent="-171450">
              <a:buFontTx/>
              <a:buChar char="-"/>
            </a:pPr>
            <a:endParaRPr lang="en-US" sz="1200" dirty="0"/>
          </a:p>
          <a:p>
            <a:r>
              <a:rPr lang="en-US" sz="1200" b="1" dirty="0"/>
              <a:t>Current producers</a:t>
            </a:r>
          </a:p>
          <a:p>
            <a:pPr marL="171450" indent="-171450">
              <a:buFontTx/>
              <a:buChar char="-"/>
            </a:pPr>
            <a:r>
              <a:rPr lang="en-US" sz="1200" dirty="0"/>
              <a:t>Wellpaths below top reservoir (for currently active producers)</a:t>
            </a:r>
          </a:p>
          <a:p>
            <a:pPr marL="171450" indent="-171450">
              <a:buFontTx/>
              <a:buChar char="-"/>
            </a:pPr>
            <a:endParaRPr lang="en-US" sz="1200" dirty="0"/>
          </a:p>
          <a:p>
            <a:r>
              <a:rPr lang="en-US" sz="1200" b="1" dirty="0"/>
              <a:t>Current injectors</a:t>
            </a:r>
          </a:p>
          <a:p>
            <a:pPr marL="171450" indent="-171450">
              <a:buFontTx/>
              <a:buChar char="-"/>
            </a:pPr>
            <a:r>
              <a:rPr lang="en-US" sz="1200" dirty="0"/>
              <a:t>Wellpaths below top reservoir (for currently active injectors)</a:t>
            </a:r>
          </a:p>
          <a:p>
            <a:endParaRPr lang="en-US" sz="1200" dirty="0"/>
          </a:p>
          <a:p>
            <a:r>
              <a:rPr lang="en-US" sz="1200" b="1" dirty="0"/>
              <a:t>Producers</a:t>
            </a:r>
          </a:p>
          <a:p>
            <a:pPr marL="171450" indent="-171450">
              <a:buFontTx/>
              <a:buChar char="-"/>
            </a:pPr>
            <a:r>
              <a:rPr lang="en-US" sz="1200" dirty="0"/>
              <a:t>Wellpaths below top reservoir for production wells in the selected 4D interval</a:t>
            </a:r>
          </a:p>
          <a:p>
            <a:endParaRPr lang="en-US" sz="1200" dirty="0"/>
          </a:p>
          <a:p>
            <a:r>
              <a:rPr lang="en-US" sz="1200" b="1" dirty="0"/>
              <a:t>Producers - completed</a:t>
            </a:r>
          </a:p>
          <a:p>
            <a:pPr marL="171450" indent="-171450">
              <a:buFontTx/>
              <a:buChar char="-"/>
            </a:pPr>
            <a:r>
              <a:rPr lang="en-US" sz="1200" dirty="0"/>
              <a:t>Top and base of completed/perforated part of wellpaths for production wells (in the selected 4D interval)</a:t>
            </a:r>
          </a:p>
          <a:p>
            <a:pPr marL="171450" indent="-171450">
              <a:buFontTx/>
              <a:buChar char="-"/>
            </a:pPr>
            <a:endParaRPr lang="en-US" sz="1200" dirty="0"/>
          </a:p>
          <a:p>
            <a:r>
              <a:rPr lang="en-US" sz="1200" b="1" dirty="0"/>
              <a:t>Injectors</a:t>
            </a:r>
          </a:p>
          <a:p>
            <a:pPr marL="171450" indent="-171450">
              <a:buFontTx/>
              <a:buChar char="-"/>
            </a:pPr>
            <a:r>
              <a:rPr lang="en-US" sz="1200" dirty="0"/>
              <a:t>Wellpaths below top reservoir for injection wells in the selected 4D interval</a:t>
            </a:r>
          </a:p>
          <a:p>
            <a:endParaRPr lang="en-US" sz="1200" dirty="0"/>
          </a:p>
          <a:p>
            <a:r>
              <a:rPr lang="en-US" sz="1200" b="1" dirty="0"/>
              <a:t>Injectors - completed</a:t>
            </a:r>
          </a:p>
          <a:p>
            <a:pPr marL="171450" indent="-171450">
              <a:buFontTx/>
              <a:buChar char="-"/>
            </a:pPr>
            <a:r>
              <a:rPr lang="en-US" sz="1200" dirty="0"/>
              <a:t>Top and base of completed/perforated part of wellpaths for injection wells (in the selected 4D interval)</a:t>
            </a:r>
          </a:p>
        </p:txBody>
      </p:sp>
      <p:sp>
        <p:nvSpPr>
          <p:cNvPr id="11" name="Title 1">
            <a:extLst>
              <a:ext uri="{FF2B5EF4-FFF2-40B4-BE49-F238E27FC236}">
                <a16:creationId xmlns:a16="http://schemas.microsoft.com/office/drawing/2014/main" id="{BCA9A9BA-F062-4F74-AC80-1B100DC92C4A}"/>
              </a:ext>
            </a:extLst>
          </p:cNvPr>
          <p:cNvSpPr>
            <a:spLocks noGrp="1"/>
          </p:cNvSpPr>
          <p:nvPr>
            <p:ph type="title"/>
          </p:nvPr>
        </p:nvSpPr>
        <p:spPr>
          <a:xfrm>
            <a:off x="695325" y="335127"/>
            <a:ext cx="10801350" cy="1152525"/>
          </a:xfrm>
        </p:spPr>
        <p:txBody>
          <a:bodyPr/>
          <a:lstStyle/>
          <a:p>
            <a:r>
              <a:rPr lang="en-US" dirty="0"/>
              <a:t>Webviz-4D Well layers </a:t>
            </a:r>
          </a:p>
        </p:txBody>
      </p:sp>
      <p:pic>
        <p:nvPicPr>
          <p:cNvPr id="3" name="Picture 2">
            <a:extLst>
              <a:ext uri="{FF2B5EF4-FFF2-40B4-BE49-F238E27FC236}">
                <a16:creationId xmlns:a16="http://schemas.microsoft.com/office/drawing/2014/main" id="{CA592FAE-3CB6-4569-8040-E2E7D5C4225A}"/>
              </a:ext>
            </a:extLst>
          </p:cNvPr>
          <p:cNvPicPr>
            <a:picLocks noChangeAspect="1"/>
          </p:cNvPicPr>
          <p:nvPr/>
        </p:nvPicPr>
        <p:blipFill rotWithShape="1">
          <a:blip r:embed="rId3"/>
          <a:srcRect l="18452" t="38751" r="54643" b="900"/>
          <a:stretch/>
        </p:blipFill>
        <p:spPr>
          <a:xfrm>
            <a:off x="796925" y="1168640"/>
            <a:ext cx="4275818" cy="5354233"/>
          </a:xfrm>
          <a:prstGeom prst="rect">
            <a:avLst/>
          </a:prstGeom>
        </p:spPr>
      </p:pic>
    </p:spTree>
    <p:extLst>
      <p:ext uri="{BB962C8B-B14F-4D97-AF65-F5344CB8AC3E}">
        <p14:creationId xmlns:p14="http://schemas.microsoft.com/office/powerpoint/2010/main" val="32739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492F-B062-4A4D-AD22-2ADEF7A00A43}"/>
              </a:ext>
            </a:extLst>
          </p:cNvPr>
          <p:cNvSpPr>
            <a:spLocks noGrp="1"/>
          </p:cNvSpPr>
          <p:nvPr>
            <p:ph type="title"/>
          </p:nvPr>
        </p:nvSpPr>
        <p:spPr/>
        <p:txBody>
          <a:bodyPr/>
          <a:lstStyle/>
          <a:p>
            <a:r>
              <a:rPr lang="nb-NO" dirty="0"/>
              <a:t>Hints and tricks</a:t>
            </a:r>
          </a:p>
        </p:txBody>
      </p:sp>
      <p:sp>
        <p:nvSpPr>
          <p:cNvPr id="3" name="Content Placeholder 2">
            <a:extLst>
              <a:ext uri="{FF2B5EF4-FFF2-40B4-BE49-F238E27FC236}">
                <a16:creationId xmlns:a16="http://schemas.microsoft.com/office/drawing/2014/main" id="{22F5F141-1CC7-4D94-832D-D22EE6E7F8E4}"/>
              </a:ext>
            </a:extLst>
          </p:cNvPr>
          <p:cNvSpPr>
            <a:spLocks noGrp="1"/>
          </p:cNvSpPr>
          <p:nvPr>
            <p:ph idx="1"/>
          </p:nvPr>
        </p:nvSpPr>
        <p:spPr/>
        <p:txBody>
          <a:bodyPr/>
          <a:lstStyle/>
          <a:p>
            <a:r>
              <a:rPr lang="en-US" b="1" dirty="0"/>
              <a:t>Well layers in Observed and simulated maps</a:t>
            </a:r>
          </a:p>
          <a:p>
            <a:pPr lvl="1"/>
            <a:r>
              <a:rPr lang="en-US" sz="1400" dirty="0"/>
              <a:t>When checking on a well layer, the new layer will always be displayed on top of any existing layers. This means e.g., that the «Drilled wells» layer will always cover any of the production/injection layers (if already displayed). However; displaying any of the “completed” layers on top of «Drilled wells» or «Reservoir sections» can be quite useful.</a:t>
            </a:r>
          </a:p>
          <a:p>
            <a:pPr lvl="1"/>
            <a:endParaRPr lang="en-US" sz="1400" dirty="0"/>
          </a:p>
          <a:p>
            <a:r>
              <a:rPr lang="en-US" b="1" dirty="0"/>
              <a:t>Filter rows or sort table in Wellbore overview or any of the volume tables</a:t>
            </a:r>
          </a:p>
          <a:p>
            <a:pPr lvl="1"/>
            <a:r>
              <a:rPr lang="en-US" sz="1400" dirty="0"/>
              <a:t>Filtering is done by enter a text to be matched in the second row of a column, e.g.; “production” in the “Type” column or “2020” in the “Start oil prod.” column</a:t>
            </a:r>
          </a:p>
          <a:p>
            <a:pPr lvl="1"/>
            <a:r>
              <a:rPr lang="en-US" sz="1400" dirty="0"/>
              <a:t>Sorting of the table is done by clicking at the     icon to the left in a column header. The icon will change to indicate whether the sorting is ascending    or descending    .  </a:t>
            </a:r>
          </a:p>
          <a:p>
            <a:pPr lvl="1"/>
            <a:endParaRPr lang="en-US" sz="1400" dirty="0"/>
          </a:p>
          <a:p>
            <a:r>
              <a:rPr lang="en-US" b="1" dirty="0"/>
              <a:t>Filters in production/injection plots</a:t>
            </a:r>
          </a:p>
          <a:p>
            <a:pPr lvl="1"/>
            <a:r>
              <a:rPr lang="en-US" sz="1400" dirty="0"/>
              <a:t>Several options (wells or fluids) can be selected by either pressing Ctrl or Shift when clicking at another well or fluid type.</a:t>
            </a:r>
          </a:p>
          <a:p>
            <a:pPr lvl="1"/>
            <a:endParaRPr lang="en-US" sz="1400" dirty="0"/>
          </a:p>
        </p:txBody>
      </p:sp>
      <p:pic>
        <p:nvPicPr>
          <p:cNvPr id="5" name="Picture 4">
            <a:extLst>
              <a:ext uri="{FF2B5EF4-FFF2-40B4-BE49-F238E27FC236}">
                <a16:creationId xmlns:a16="http://schemas.microsoft.com/office/drawing/2014/main" id="{2AC2DD7E-6E46-4AA7-ACDF-24B798EB20A5}"/>
              </a:ext>
            </a:extLst>
          </p:cNvPr>
          <p:cNvPicPr>
            <a:picLocks noChangeAspect="1"/>
          </p:cNvPicPr>
          <p:nvPr/>
        </p:nvPicPr>
        <p:blipFill rotWithShape="1">
          <a:blip r:embed="rId2"/>
          <a:srcRect l="20341" r="27240"/>
          <a:stretch/>
        </p:blipFill>
        <p:spPr>
          <a:xfrm>
            <a:off x="4748583" y="4139242"/>
            <a:ext cx="154782" cy="228600"/>
          </a:xfrm>
          <a:prstGeom prst="rect">
            <a:avLst/>
          </a:prstGeom>
        </p:spPr>
      </p:pic>
      <p:pic>
        <p:nvPicPr>
          <p:cNvPr id="7" name="Picture 6">
            <a:extLst>
              <a:ext uri="{FF2B5EF4-FFF2-40B4-BE49-F238E27FC236}">
                <a16:creationId xmlns:a16="http://schemas.microsoft.com/office/drawing/2014/main" id="{2BDEB3CB-E6D8-439C-AE9F-D9DF0093F2A4}"/>
              </a:ext>
            </a:extLst>
          </p:cNvPr>
          <p:cNvPicPr>
            <a:picLocks noChangeAspect="1"/>
          </p:cNvPicPr>
          <p:nvPr/>
        </p:nvPicPr>
        <p:blipFill rotWithShape="1">
          <a:blip r:embed="rId3"/>
          <a:srcRect l="25684" t="1" r="20761" b="34359"/>
          <a:stretch/>
        </p:blipFill>
        <p:spPr>
          <a:xfrm>
            <a:off x="2863736" y="4367842"/>
            <a:ext cx="112223" cy="175063"/>
          </a:xfrm>
          <a:prstGeom prst="rect">
            <a:avLst/>
          </a:prstGeom>
        </p:spPr>
      </p:pic>
      <p:pic>
        <p:nvPicPr>
          <p:cNvPr id="9" name="Picture 8">
            <a:extLst>
              <a:ext uri="{FF2B5EF4-FFF2-40B4-BE49-F238E27FC236}">
                <a16:creationId xmlns:a16="http://schemas.microsoft.com/office/drawing/2014/main" id="{51EACE37-72EB-47F9-B02B-04E8EFC7BED7}"/>
              </a:ext>
            </a:extLst>
          </p:cNvPr>
          <p:cNvPicPr>
            <a:picLocks noChangeAspect="1"/>
          </p:cNvPicPr>
          <p:nvPr/>
        </p:nvPicPr>
        <p:blipFill rotWithShape="1">
          <a:blip r:embed="rId4"/>
          <a:srcRect l="23995" t="26739" r="27080" b="29626"/>
          <a:stretch/>
        </p:blipFill>
        <p:spPr>
          <a:xfrm>
            <a:off x="4131427" y="4414060"/>
            <a:ext cx="153784" cy="128845"/>
          </a:xfrm>
          <a:prstGeom prst="rect">
            <a:avLst/>
          </a:prstGeom>
        </p:spPr>
      </p:pic>
    </p:spTree>
    <p:extLst>
      <p:ext uri="{BB962C8B-B14F-4D97-AF65-F5344CB8AC3E}">
        <p14:creationId xmlns:p14="http://schemas.microsoft.com/office/powerpoint/2010/main" val="409305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E543-48BA-48D0-A0CC-34781A89C3D6}"/>
              </a:ext>
            </a:extLst>
          </p:cNvPr>
          <p:cNvSpPr>
            <a:spLocks noGrp="1"/>
          </p:cNvSpPr>
          <p:nvPr>
            <p:ph type="title"/>
          </p:nvPr>
        </p:nvSpPr>
        <p:spPr>
          <a:xfrm>
            <a:off x="438150" y="13280"/>
            <a:ext cx="10801350" cy="1152525"/>
          </a:xfrm>
        </p:spPr>
        <p:txBody>
          <a:bodyPr/>
          <a:lstStyle/>
          <a:p>
            <a:br>
              <a:rPr lang="en-US" dirty="0"/>
            </a:br>
            <a:r>
              <a:rPr lang="en-US" dirty="0"/>
              <a:t>Input data  </a:t>
            </a:r>
          </a:p>
        </p:txBody>
      </p:sp>
      <p:sp>
        <p:nvSpPr>
          <p:cNvPr id="6" name="Flowchart: Magnetic Disk 5">
            <a:extLst>
              <a:ext uri="{FF2B5EF4-FFF2-40B4-BE49-F238E27FC236}">
                <a16:creationId xmlns:a16="http://schemas.microsoft.com/office/drawing/2014/main" id="{AE3E1D80-2250-4F8F-B272-8DA6EB85A654}"/>
              </a:ext>
            </a:extLst>
          </p:cNvPr>
          <p:cNvSpPr/>
          <p:nvPr/>
        </p:nvSpPr>
        <p:spPr>
          <a:xfrm>
            <a:off x="415962" y="1201461"/>
            <a:ext cx="1236668" cy="751030"/>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a:solidFill>
                  <a:schemeClr val="tx1"/>
                </a:solidFill>
              </a:rPr>
              <a:t>SMDA</a:t>
            </a:r>
          </a:p>
        </p:txBody>
      </p:sp>
      <p:sp>
        <p:nvSpPr>
          <p:cNvPr id="7" name="Flowchart: Magnetic Disk 6">
            <a:extLst>
              <a:ext uri="{FF2B5EF4-FFF2-40B4-BE49-F238E27FC236}">
                <a16:creationId xmlns:a16="http://schemas.microsoft.com/office/drawing/2014/main" id="{B158C0C2-F1D7-4E6B-A1A2-3220DA724714}"/>
              </a:ext>
            </a:extLst>
          </p:cNvPr>
          <p:cNvSpPr/>
          <p:nvPr/>
        </p:nvSpPr>
        <p:spPr>
          <a:xfrm>
            <a:off x="415961" y="4714397"/>
            <a:ext cx="1236669" cy="795302"/>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a:solidFill>
                  <a:schemeClr val="tx1"/>
                </a:solidFill>
              </a:rPr>
              <a:t>PDM</a:t>
            </a:r>
          </a:p>
        </p:txBody>
      </p:sp>
      <p:sp>
        <p:nvSpPr>
          <p:cNvPr id="8" name="Flowchart: Multidocument 7">
            <a:extLst>
              <a:ext uri="{FF2B5EF4-FFF2-40B4-BE49-F238E27FC236}">
                <a16:creationId xmlns:a16="http://schemas.microsoft.com/office/drawing/2014/main" id="{2C308BAA-2207-46C3-AC9E-D57A28DB4975}"/>
              </a:ext>
            </a:extLst>
          </p:cNvPr>
          <p:cNvSpPr/>
          <p:nvPr/>
        </p:nvSpPr>
        <p:spPr>
          <a:xfrm>
            <a:off x="10110430" y="1007255"/>
            <a:ext cx="1753385" cy="860625"/>
          </a:xfrm>
          <a:prstGeom prst="flowChartMultidocumen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FMU-project</a:t>
            </a:r>
          </a:p>
        </p:txBody>
      </p:sp>
      <p:sp>
        <p:nvSpPr>
          <p:cNvPr id="9" name="TextBox 8">
            <a:extLst>
              <a:ext uri="{FF2B5EF4-FFF2-40B4-BE49-F238E27FC236}">
                <a16:creationId xmlns:a16="http://schemas.microsoft.com/office/drawing/2014/main" id="{D0C77618-81A1-471A-BB58-4835C33F781E}"/>
              </a:ext>
            </a:extLst>
          </p:cNvPr>
          <p:cNvSpPr txBox="1"/>
          <p:nvPr/>
        </p:nvSpPr>
        <p:spPr>
          <a:xfrm>
            <a:off x="10057009" y="1868564"/>
            <a:ext cx="2089835"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t>Timelapse maps</a:t>
            </a:r>
          </a:p>
          <a:p>
            <a:pPr marL="171450" indent="-171450">
              <a:buFont typeface="Arial" panose="020B0604020202020204" pitchFamily="34" charset="0"/>
              <a:buChar char="•"/>
            </a:pPr>
            <a:r>
              <a:rPr lang="en-US" sz="1200" dirty="0"/>
              <a:t> (observed/simulated)</a:t>
            </a:r>
          </a:p>
          <a:p>
            <a:pPr marL="171450" indent="-171450">
              <a:buFont typeface="Arial" panose="020B0604020202020204" pitchFamily="34" charset="0"/>
              <a:buChar char="•"/>
            </a:pPr>
            <a:r>
              <a:rPr lang="en-US" sz="1200" dirty="0"/>
              <a:t>Top reservoir depth map</a:t>
            </a:r>
          </a:p>
          <a:p>
            <a:pPr marL="171450" indent="-171450">
              <a:buFont typeface="Arial" panose="020B0604020202020204" pitchFamily="34" charset="0"/>
              <a:buChar char="•"/>
            </a:pPr>
            <a:r>
              <a:rPr lang="en-US" sz="1200" dirty="0"/>
              <a:t>Fault polygons (zones)</a:t>
            </a:r>
          </a:p>
        </p:txBody>
      </p:sp>
      <p:sp>
        <p:nvSpPr>
          <p:cNvPr id="11" name="TextBox 10">
            <a:extLst>
              <a:ext uri="{FF2B5EF4-FFF2-40B4-BE49-F238E27FC236}">
                <a16:creationId xmlns:a16="http://schemas.microsoft.com/office/drawing/2014/main" id="{C3DDD9ED-6E3A-4919-AFDE-E718EF49B8E7}"/>
              </a:ext>
            </a:extLst>
          </p:cNvPr>
          <p:cNvSpPr txBox="1"/>
          <p:nvPr/>
        </p:nvSpPr>
        <p:spPr>
          <a:xfrm>
            <a:off x="269262" y="1973115"/>
            <a:ext cx="1467068"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Well headers</a:t>
            </a:r>
          </a:p>
          <a:p>
            <a:pPr marL="171450" indent="-171450">
              <a:buFont typeface="Arial" panose="020B0604020202020204" pitchFamily="34" charset="0"/>
              <a:buChar char="•"/>
            </a:pPr>
            <a:r>
              <a:rPr lang="en-US" sz="1200" dirty="0"/>
              <a:t>Well trajectories</a:t>
            </a:r>
          </a:p>
        </p:txBody>
      </p:sp>
      <p:cxnSp>
        <p:nvCxnSpPr>
          <p:cNvPr id="42" name="Connector: Elbow 41">
            <a:extLst>
              <a:ext uri="{FF2B5EF4-FFF2-40B4-BE49-F238E27FC236}">
                <a16:creationId xmlns:a16="http://schemas.microsoft.com/office/drawing/2014/main" id="{53577F72-1357-4222-972B-D63D54004E23}"/>
              </a:ext>
            </a:extLst>
          </p:cNvPr>
          <p:cNvCxnSpPr>
            <a:cxnSpLocks/>
            <a:stCxn id="8" idx="1"/>
          </p:cNvCxnSpPr>
          <p:nvPr/>
        </p:nvCxnSpPr>
        <p:spPr>
          <a:xfrm rot="10800000" flipV="1">
            <a:off x="9629190" y="1437568"/>
            <a:ext cx="481240" cy="2299906"/>
          </a:xfrm>
          <a:prstGeom prst="bentConnector3">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E3B64CD-F9FC-4035-BDB6-3512A89081FE}"/>
              </a:ext>
            </a:extLst>
          </p:cNvPr>
          <p:cNvSpPr/>
          <p:nvPr/>
        </p:nvSpPr>
        <p:spPr>
          <a:xfrm>
            <a:off x="6096000" y="6209206"/>
            <a:ext cx="1317470" cy="2487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Flowchart: Data 46">
            <a:extLst>
              <a:ext uri="{FF2B5EF4-FFF2-40B4-BE49-F238E27FC236}">
                <a16:creationId xmlns:a16="http://schemas.microsoft.com/office/drawing/2014/main" id="{27AE71BF-0F98-46D2-9F5A-190DEA8E7320}"/>
              </a:ext>
            </a:extLst>
          </p:cNvPr>
          <p:cNvSpPr/>
          <p:nvPr/>
        </p:nvSpPr>
        <p:spPr>
          <a:xfrm>
            <a:off x="2699569" y="4690940"/>
            <a:ext cx="2282005" cy="485678"/>
          </a:xfrm>
          <a:prstGeom prst="flowChartInputOutp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a:solidFill>
                  <a:schemeClr val="bg1"/>
                </a:solidFill>
              </a:rPr>
              <a:t>Production data</a:t>
            </a:r>
          </a:p>
        </p:txBody>
      </p:sp>
      <p:sp>
        <p:nvSpPr>
          <p:cNvPr id="48" name="TextBox 47">
            <a:extLst>
              <a:ext uri="{FF2B5EF4-FFF2-40B4-BE49-F238E27FC236}">
                <a16:creationId xmlns:a16="http://schemas.microsoft.com/office/drawing/2014/main" id="{323A4F4B-FD56-40F8-9DFD-A2BF64973979}"/>
              </a:ext>
            </a:extLst>
          </p:cNvPr>
          <p:cNvSpPr txBox="1"/>
          <p:nvPr/>
        </p:nvSpPr>
        <p:spPr>
          <a:xfrm>
            <a:off x="269262" y="5535199"/>
            <a:ext cx="1915568"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Daily production-/injection volumes</a:t>
            </a:r>
          </a:p>
        </p:txBody>
      </p:sp>
      <p:cxnSp>
        <p:nvCxnSpPr>
          <p:cNvPr id="51" name="Connector: Elbow 50">
            <a:extLst>
              <a:ext uri="{FF2B5EF4-FFF2-40B4-BE49-F238E27FC236}">
                <a16:creationId xmlns:a16="http://schemas.microsoft.com/office/drawing/2014/main" id="{8A2F9293-DBF4-4B48-A3C3-A0F2C1B52083}"/>
              </a:ext>
            </a:extLst>
          </p:cNvPr>
          <p:cNvCxnSpPr>
            <a:cxnSpLocks/>
            <a:stCxn id="7" idx="4"/>
            <a:endCxn id="47" idx="2"/>
          </p:cNvCxnSpPr>
          <p:nvPr/>
        </p:nvCxnSpPr>
        <p:spPr>
          <a:xfrm flipV="1">
            <a:off x="1652630" y="4933779"/>
            <a:ext cx="1275140" cy="178269"/>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Flowchart: Multidocument 20">
            <a:extLst>
              <a:ext uri="{FF2B5EF4-FFF2-40B4-BE49-F238E27FC236}">
                <a16:creationId xmlns:a16="http://schemas.microsoft.com/office/drawing/2014/main" id="{317983F4-A0E1-43A0-831B-C96C7BBA5068}"/>
              </a:ext>
            </a:extLst>
          </p:cNvPr>
          <p:cNvSpPr/>
          <p:nvPr/>
        </p:nvSpPr>
        <p:spPr>
          <a:xfrm>
            <a:off x="3053491" y="1274863"/>
            <a:ext cx="1579525" cy="823096"/>
          </a:xfrm>
          <a:prstGeom prst="flowChartMultidocumen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Wellbore</a:t>
            </a:r>
            <a:r>
              <a:rPr lang="nb-NO" sz="1400">
                <a:solidFill>
                  <a:schemeClr val="bg1"/>
                </a:solidFill>
              </a:rPr>
              <a:t> </a:t>
            </a:r>
            <a:r>
              <a:rPr lang="en-US" sz="1400">
                <a:solidFill>
                  <a:schemeClr val="bg1"/>
                </a:solidFill>
              </a:rPr>
              <a:t>trajectories</a:t>
            </a:r>
          </a:p>
        </p:txBody>
      </p:sp>
      <p:cxnSp>
        <p:nvCxnSpPr>
          <p:cNvPr id="36" name="Connector: Elbow 35">
            <a:extLst>
              <a:ext uri="{FF2B5EF4-FFF2-40B4-BE49-F238E27FC236}">
                <a16:creationId xmlns:a16="http://schemas.microsoft.com/office/drawing/2014/main" id="{E45C6BB1-CC70-415C-881C-70B3AED4C0AE}"/>
              </a:ext>
            </a:extLst>
          </p:cNvPr>
          <p:cNvCxnSpPr>
            <a:cxnSpLocks/>
            <a:stCxn id="6" idx="4"/>
            <a:endCxn id="21" idx="1"/>
          </p:cNvCxnSpPr>
          <p:nvPr/>
        </p:nvCxnSpPr>
        <p:spPr>
          <a:xfrm>
            <a:off x="1652630" y="1576976"/>
            <a:ext cx="1400861" cy="109435"/>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A99A46A7-7534-4BE8-9D0D-9648D166D530}"/>
              </a:ext>
            </a:extLst>
          </p:cNvPr>
          <p:cNvCxnSpPr>
            <a:cxnSpLocks/>
            <a:stCxn id="6" idx="4"/>
            <a:endCxn id="37" idx="1"/>
          </p:cNvCxnSpPr>
          <p:nvPr/>
        </p:nvCxnSpPr>
        <p:spPr>
          <a:xfrm>
            <a:off x="1652630" y="1576976"/>
            <a:ext cx="1400861" cy="96543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7" name="Flowchart: Document 36">
            <a:extLst>
              <a:ext uri="{FF2B5EF4-FFF2-40B4-BE49-F238E27FC236}">
                <a16:creationId xmlns:a16="http://schemas.microsoft.com/office/drawing/2014/main" id="{82327074-301F-44E3-9B0B-A455ADA0F504}"/>
              </a:ext>
            </a:extLst>
          </p:cNvPr>
          <p:cNvSpPr/>
          <p:nvPr/>
        </p:nvSpPr>
        <p:spPr>
          <a:xfrm>
            <a:off x="3053491" y="2227437"/>
            <a:ext cx="1579525" cy="629952"/>
          </a:xfrm>
          <a:prstGeom prst="flowChartDocumen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Wellbore metadata</a:t>
            </a:r>
          </a:p>
        </p:txBody>
      </p:sp>
      <p:sp>
        <p:nvSpPr>
          <p:cNvPr id="54" name="Flowchart: Magnetic Disk 53">
            <a:extLst>
              <a:ext uri="{FF2B5EF4-FFF2-40B4-BE49-F238E27FC236}">
                <a16:creationId xmlns:a16="http://schemas.microsoft.com/office/drawing/2014/main" id="{F9DD2709-5D67-4132-B8A8-D7F697A6B1A2}"/>
              </a:ext>
            </a:extLst>
          </p:cNvPr>
          <p:cNvSpPr/>
          <p:nvPr/>
        </p:nvSpPr>
        <p:spPr>
          <a:xfrm>
            <a:off x="415962" y="2596657"/>
            <a:ext cx="1236668" cy="823096"/>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400" b="1" dirty="0">
                <a:solidFill>
                  <a:schemeClr val="tx1"/>
                </a:solidFill>
              </a:rPr>
              <a:t>SSDL</a:t>
            </a:r>
          </a:p>
        </p:txBody>
      </p:sp>
      <p:sp>
        <p:nvSpPr>
          <p:cNvPr id="38" name="Flowchart: Data 37">
            <a:extLst>
              <a:ext uri="{FF2B5EF4-FFF2-40B4-BE49-F238E27FC236}">
                <a16:creationId xmlns:a16="http://schemas.microsoft.com/office/drawing/2014/main" id="{B61BE6C9-5FD0-47EF-B692-FFD9B060ACEA}"/>
              </a:ext>
            </a:extLst>
          </p:cNvPr>
          <p:cNvSpPr/>
          <p:nvPr/>
        </p:nvSpPr>
        <p:spPr>
          <a:xfrm>
            <a:off x="2666071" y="5300741"/>
            <a:ext cx="2282005" cy="485678"/>
          </a:xfrm>
          <a:prstGeom prst="flowChartInputOutpu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Injection data</a:t>
            </a:r>
          </a:p>
        </p:txBody>
      </p:sp>
      <p:sp>
        <p:nvSpPr>
          <p:cNvPr id="39" name="TextBox 38">
            <a:extLst>
              <a:ext uri="{FF2B5EF4-FFF2-40B4-BE49-F238E27FC236}">
                <a16:creationId xmlns:a16="http://schemas.microsoft.com/office/drawing/2014/main" id="{67350A31-2ECE-4E2B-9E00-BBCD8CBD84DB}"/>
              </a:ext>
            </a:extLst>
          </p:cNvPr>
          <p:cNvSpPr txBox="1"/>
          <p:nvPr/>
        </p:nvSpPr>
        <p:spPr>
          <a:xfrm>
            <a:off x="269262" y="3460975"/>
            <a:ext cx="1931939"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t>Completion information</a:t>
            </a:r>
          </a:p>
          <a:p>
            <a:pPr marL="171450" indent="-171450">
              <a:buFont typeface="Arial" panose="020B0604020202020204" pitchFamily="34" charset="0"/>
              <a:buChar char="•"/>
            </a:pPr>
            <a:r>
              <a:rPr lang="en-US" sz="1200" dirty="0"/>
              <a:t>Perforation intervals</a:t>
            </a:r>
          </a:p>
          <a:p>
            <a:pPr marL="171450" indent="-171450">
              <a:buFont typeface="Arial" panose="020B0604020202020204" pitchFamily="34" charset="0"/>
              <a:buChar char="•"/>
            </a:pPr>
            <a:r>
              <a:rPr lang="en-US" sz="1200" dirty="0"/>
              <a:t>Field outline</a:t>
            </a:r>
          </a:p>
          <a:p>
            <a:pPr marL="171450" indent="-171450">
              <a:buFont typeface="Arial" panose="020B0604020202020204" pitchFamily="34" charset="0"/>
              <a:buChar char="•"/>
            </a:pPr>
            <a:r>
              <a:rPr lang="en-US" sz="1200" dirty="0"/>
              <a:t>Fault polygons</a:t>
            </a:r>
          </a:p>
        </p:txBody>
      </p:sp>
      <p:sp>
        <p:nvSpPr>
          <p:cNvPr id="43" name="Flowchart: Multidocument 42">
            <a:extLst>
              <a:ext uri="{FF2B5EF4-FFF2-40B4-BE49-F238E27FC236}">
                <a16:creationId xmlns:a16="http://schemas.microsoft.com/office/drawing/2014/main" id="{AE4702BB-6F6B-4C2D-BF55-7F5EDA1511E9}"/>
              </a:ext>
            </a:extLst>
          </p:cNvPr>
          <p:cNvSpPr/>
          <p:nvPr/>
        </p:nvSpPr>
        <p:spPr>
          <a:xfrm>
            <a:off x="3053491" y="3084613"/>
            <a:ext cx="1579525" cy="823096"/>
          </a:xfrm>
          <a:prstGeom prst="flowChartMultidocumen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Completion data</a:t>
            </a:r>
          </a:p>
        </p:txBody>
      </p:sp>
      <p:sp>
        <p:nvSpPr>
          <p:cNvPr id="52" name="Flowchart: Document 51">
            <a:extLst>
              <a:ext uri="{FF2B5EF4-FFF2-40B4-BE49-F238E27FC236}">
                <a16:creationId xmlns:a16="http://schemas.microsoft.com/office/drawing/2014/main" id="{92BA1FE6-E2C8-436C-B053-D9E760962FFA}"/>
              </a:ext>
            </a:extLst>
          </p:cNvPr>
          <p:cNvSpPr/>
          <p:nvPr/>
        </p:nvSpPr>
        <p:spPr>
          <a:xfrm>
            <a:off x="10082797" y="4031236"/>
            <a:ext cx="1579525" cy="629952"/>
          </a:xfrm>
          <a:prstGeom prst="flowChartDocumen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Maps metadata</a:t>
            </a:r>
          </a:p>
        </p:txBody>
      </p:sp>
      <p:cxnSp>
        <p:nvCxnSpPr>
          <p:cNvPr id="17" name="Connector: Elbow 16">
            <a:extLst>
              <a:ext uri="{FF2B5EF4-FFF2-40B4-BE49-F238E27FC236}">
                <a16:creationId xmlns:a16="http://schemas.microsoft.com/office/drawing/2014/main" id="{2DF50BEA-754F-4825-BB37-0E0ACB18DAEF}"/>
              </a:ext>
            </a:extLst>
          </p:cNvPr>
          <p:cNvCxnSpPr>
            <a:stCxn id="8" idx="3"/>
            <a:endCxn id="52" idx="3"/>
          </p:cNvCxnSpPr>
          <p:nvPr/>
        </p:nvCxnSpPr>
        <p:spPr>
          <a:xfrm flipH="1">
            <a:off x="11662322" y="1437568"/>
            <a:ext cx="201493" cy="2908644"/>
          </a:xfrm>
          <a:prstGeom prst="bentConnector3">
            <a:avLst>
              <a:gd name="adj1" fmla="val -113453"/>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28B0153-A166-44CA-8F74-E5D6EF23AE62}"/>
              </a:ext>
            </a:extLst>
          </p:cNvPr>
          <p:cNvCxnSpPr>
            <a:cxnSpLocks/>
            <a:stCxn id="52" idx="1"/>
          </p:cNvCxnSpPr>
          <p:nvPr/>
        </p:nvCxnSpPr>
        <p:spPr>
          <a:xfrm rot="10800000">
            <a:off x="9629191" y="3737474"/>
            <a:ext cx="453607" cy="608738"/>
          </a:xfrm>
          <a:prstGeom prst="bentConnector3">
            <a:avLst>
              <a:gd name="adj1" fmla="val 4751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2E4934D-66F0-4D47-8613-894E86940A2B}"/>
              </a:ext>
            </a:extLst>
          </p:cNvPr>
          <p:cNvSpPr txBox="1"/>
          <p:nvPr/>
        </p:nvSpPr>
        <p:spPr>
          <a:xfrm>
            <a:off x="10082797" y="4690940"/>
            <a:ext cx="2089835" cy="461665"/>
          </a:xfrm>
          <a:prstGeom prst="rect">
            <a:avLst/>
          </a:prstGeom>
          <a:noFill/>
        </p:spPr>
        <p:txBody>
          <a:bodyPr wrap="square" rtlCol="0">
            <a:spAutoFit/>
          </a:bodyPr>
          <a:lstStyle/>
          <a:p>
            <a:pPr marL="171450" indent="-171450">
              <a:buFont typeface="Arial" panose="020B0604020202020204" pitchFamily="34" charset="0"/>
              <a:buChar char="•"/>
            </a:pPr>
            <a:r>
              <a:rPr lang="en-US" sz="1200"/>
              <a:t>Min-/max-values</a:t>
            </a:r>
          </a:p>
          <a:p>
            <a:pPr marL="171450" indent="-171450">
              <a:buFont typeface="Arial" panose="020B0604020202020204" pitchFamily="34" charset="0"/>
              <a:buChar char="•"/>
            </a:pPr>
            <a:r>
              <a:rPr lang="en-US" sz="1200"/>
              <a:t>Display settings</a:t>
            </a:r>
          </a:p>
        </p:txBody>
      </p:sp>
      <p:cxnSp>
        <p:nvCxnSpPr>
          <p:cNvPr id="24" name="Connector: Elbow 23">
            <a:extLst>
              <a:ext uri="{FF2B5EF4-FFF2-40B4-BE49-F238E27FC236}">
                <a16:creationId xmlns:a16="http://schemas.microsoft.com/office/drawing/2014/main" id="{07C46497-4CCB-4B5F-A456-B7781843279C}"/>
              </a:ext>
            </a:extLst>
          </p:cNvPr>
          <p:cNvCxnSpPr>
            <a:cxnSpLocks/>
            <a:stCxn id="54" idx="4"/>
            <a:endCxn id="43" idx="1"/>
          </p:cNvCxnSpPr>
          <p:nvPr/>
        </p:nvCxnSpPr>
        <p:spPr>
          <a:xfrm>
            <a:off x="1652630" y="3008205"/>
            <a:ext cx="1400861" cy="487956"/>
          </a:xfrm>
          <a:prstGeom prst="bentConnector3">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527EDCE-C931-46C0-927A-442966CA8734}"/>
              </a:ext>
            </a:extLst>
          </p:cNvPr>
          <p:cNvCxnSpPr>
            <a:stCxn id="47" idx="5"/>
          </p:cNvCxnSpPr>
          <p:nvPr/>
        </p:nvCxnSpPr>
        <p:spPr>
          <a:xfrm>
            <a:off x="4753374" y="4933779"/>
            <a:ext cx="832081"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492F85D-0E66-4AFD-A9EF-C9A256503198}"/>
              </a:ext>
            </a:extLst>
          </p:cNvPr>
          <p:cNvCxnSpPr>
            <a:cxnSpLocks/>
            <a:stCxn id="7" idx="4"/>
            <a:endCxn id="38" idx="2"/>
          </p:cNvCxnSpPr>
          <p:nvPr/>
        </p:nvCxnSpPr>
        <p:spPr>
          <a:xfrm>
            <a:off x="1652630" y="5112048"/>
            <a:ext cx="1241642" cy="431532"/>
          </a:xfrm>
          <a:prstGeom prst="bentConnector3">
            <a:avLst>
              <a:gd name="adj1" fmla="val 51351"/>
            </a:avLst>
          </a:prstGeom>
          <a:ln w="3175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D6ECC6E-F695-4AD5-9C56-FF97DD624081}"/>
              </a:ext>
            </a:extLst>
          </p:cNvPr>
          <p:cNvCxnSpPr/>
          <p:nvPr/>
        </p:nvCxnSpPr>
        <p:spPr>
          <a:xfrm>
            <a:off x="4633016" y="5621867"/>
            <a:ext cx="952439"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5057332-C078-4E5F-ACE6-C6213E0B4377}"/>
              </a:ext>
            </a:extLst>
          </p:cNvPr>
          <p:cNvCxnSpPr>
            <a:cxnSpLocks/>
            <a:stCxn id="43" idx="3"/>
          </p:cNvCxnSpPr>
          <p:nvPr/>
        </p:nvCxnSpPr>
        <p:spPr>
          <a:xfrm>
            <a:off x="4633016" y="3496161"/>
            <a:ext cx="952439" cy="0"/>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0F8F356-5932-4B89-9C5E-05DEC229D042}"/>
              </a:ext>
            </a:extLst>
          </p:cNvPr>
          <p:cNvCxnSpPr>
            <a:stCxn id="21" idx="3"/>
          </p:cNvCxnSpPr>
          <p:nvPr/>
        </p:nvCxnSpPr>
        <p:spPr>
          <a:xfrm flipV="1">
            <a:off x="4633016" y="1678750"/>
            <a:ext cx="952439" cy="7661"/>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BAC878-0A66-4B19-98E9-DCCAF248BDFE}"/>
              </a:ext>
            </a:extLst>
          </p:cNvPr>
          <p:cNvCxnSpPr>
            <a:cxnSpLocks/>
            <a:stCxn id="37" idx="3"/>
          </p:cNvCxnSpPr>
          <p:nvPr/>
        </p:nvCxnSpPr>
        <p:spPr>
          <a:xfrm flipV="1">
            <a:off x="4633016" y="2540154"/>
            <a:ext cx="952438" cy="2259"/>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D63B42D-095E-44FB-9E4C-09A6F55B1FA4}"/>
              </a:ext>
            </a:extLst>
          </p:cNvPr>
          <p:cNvSpPr/>
          <p:nvPr/>
        </p:nvSpPr>
        <p:spPr>
          <a:xfrm>
            <a:off x="5564802" y="1274863"/>
            <a:ext cx="4064387" cy="486587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a:extLst>
              <a:ext uri="{FF2B5EF4-FFF2-40B4-BE49-F238E27FC236}">
                <a16:creationId xmlns:a16="http://schemas.microsoft.com/office/drawing/2014/main" id="{82D87665-5CFD-470B-B290-91A5F1F92851}"/>
              </a:ext>
            </a:extLst>
          </p:cNvPr>
          <p:cNvPicPr>
            <a:picLocks noChangeAspect="1"/>
          </p:cNvPicPr>
          <p:nvPr/>
        </p:nvPicPr>
        <p:blipFill>
          <a:blip r:embed="rId3"/>
          <a:stretch>
            <a:fillRect/>
          </a:stretch>
        </p:blipFill>
        <p:spPr>
          <a:xfrm>
            <a:off x="5648502" y="1374256"/>
            <a:ext cx="3898433" cy="4721864"/>
          </a:xfrm>
          <a:prstGeom prst="rect">
            <a:avLst/>
          </a:prstGeom>
        </p:spPr>
      </p:pic>
      <p:sp>
        <p:nvSpPr>
          <p:cNvPr id="46" name="TextBox 45">
            <a:extLst>
              <a:ext uri="{FF2B5EF4-FFF2-40B4-BE49-F238E27FC236}">
                <a16:creationId xmlns:a16="http://schemas.microsoft.com/office/drawing/2014/main" id="{D75951C8-A951-4535-A220-E5D2C2E5AAF9}"/>
              </a:ext>
            </a:extLst>
          </p:cNvPr>
          <p:cNvSpPr txBox="1"/>
          <p:nvPr/>
        </p:nvSpPr>
        <p:spPr>
          <a:xfrm>
            <a:off x="8159635" y="1557616"/>
            <a:ext cx="1282723" cy="830997"/>
          </a:xfrm>
          <a:prstGeom prst="rect">
            <a:avLst/>
          </a:prstGeom>
        </p:spPr>
        <p:style>
          <a:lnRef idx="1">
            <a:schemeClr val="accent2"/>
          </a:lnRef>
          <a:fillRef idx="1003">
            <a:schemeClr val="lt2"/>
          </a:fillRef>
          <a:effectRef idx="1">
            <a:schemeClr val="accent2"/>
          </a:effectRef>
          <a:fontRef idx="minor">
            <a:schemeClr val="dk1"/>
          </a:fontRef>
        </p:style>
        <p:txBody>
          <a:bodyPr wrap="none" rtlCol="0">
            <a:spAutoFit/>
          </a:bodyPr>
          <a:lstStyle/>
          <a:p>
            <a:r>
              <a:rPr lang="en-US" sz="1200" b="1" dirty="0">
                <a:solidFill>
                  <a:srgbClr val="00B050"/>
                </a:solidFill>
              </a:rPr>
              <a:t>Oil producers</a:t>
            </a:r>
          </a:p>
          <a:p>
            <a:r>
              <a:rPr lang="en-US" sz="1200" b="1" dirty="0">
                <a:solidFill>
                  <a:srgbClr val="2227F4"/>
                </a:solidFill>
              </a:rPr>
              <a:t>Water injectors</a:t>
            </a:r>
          </a:p>
          <a:p>
            <a:r>
              <a:rPr lang="en-US" sz="1200" b="1" dirty="0">
                <a:solidFill>
                  <a:schemeClr val="tx2">
                    <a:lumMod val="60000"/>
                    <a:lumOff val="40000"/>
                  </a:schemeClr>
                </a:solidFill>
              </a:rPr>
              <a:t>Gas injectors</a:t>
            </a:r>
          </a:p>
          <a:p>
            <a:r>
              <a:rPr lang="en-US" sz="1200" b="1" dirty="0">
                <a:solidFill>
                  <a:srgbClr val="7030A0"/>
                </a:solidFill>
              </a:rPr>
              <a:t>WAG injectors</a:t>
            </a:r>
          </a:p>
        </p:txBody>
      </p:sp>
    </p:spTree>
    <p:extLst>
      <p:ext uri="{BB962C8B-B14F-4D97-AF65-F5344CB8AC3E}">
        <p14:creationId xmlns:p14="http://schemas.microsoft.com/office/powerpoint/2010/main" val="1855541312"/>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1380613B-DC04-462F-8937-561EE79565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02f74cf1-ae9f-400d-bc52-3bcd3a9e177f"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TaxCatchAll xmlns="5b4e24bb-367d-45dc-b637-097f3fb44482">
      <Value>1954</Value>
      <Value>2038</Value>
      <Value>11</Value>
      <Value>9</Value>
      <Value>8</Value>
      <Value>7</Value>
      <Value>6</Value>
      <Value>3</Value>
      <Value>1939</Value>
      <Value>102</Value>
    </TaxCatchAll>
    <IconOverlay xmlns="http://schemas.microsoft.com/sharepoint/v4" xsi:nil="true"/>
    <m9e92212f5fa42fa9b52bc2f3224e0af xmlns="fd704824-0a23-4fa9-865e-467f226820c1">
      <Terms xmlns="http://schemas.microsoft.com/office/infopath/2007/PartnerControls">
        <TermInfo xmlns="http://schemas.microsoft.com/office/infopath/2007/PartnerControls">
          <TermName xmlns="http://schemas.microsoft.com/office/infopath/2007/PartnerControls">Equinor ASA</TermName>
          <TermId xmlns="http://schemas.microsoft.com/office/infopath/2007/PartnerControls">98c35a5d-62b8-4578-be3d-53b9f4deec1f</TermId>
        </TermInfo>
      </Terms>
    </m9e92212f5fa42fa9b52bc2f3224e0af>
    <m7686c1c51d14f838ec16d26d3885eca xmlns="fd704824-0a23-4fa9-865e-467f226820c1">
      <Terms xmlns="http://schemas.microsoft.com/office/infopath/2007/PartnerControls"/>
    </m7686c1c51d14f838ec16d26d3885eca>
    <hfb23c77fa4f4618a5f446ac03ac12ab xmlns="fd704824-0a23-4fa9-865e-467f226820c1">
      <Terms xmlns="http://schemas.microsoft.com/office/infopath/2007/PartnerControls">
        <TermInfo xmlns="http://schemas.microsoft.com/office/infopath/2007/PartnerControls">
          <TermName xmlns="http://schemas.microsoft.com/office/infopath/2007/PartnerControls">Petroleum technology and IOR (PETEC)</TermName>
          <TermId xmlns="http://schemas.microsoft.com/office/infopath/2007/PartnerControls">83ffe87d-e8da-4474-9024-6452dddc34cd</TermId>
        </TermInfo>
      </Terms>
    </hfb23c77fa4f4618a5f446ac03ac12ab>
    <c71f94430ee24530b6af52dc58e8598c xmlns="fd704824-0a23-4fa9-865e-467f226820c1">
      <Terms xmlns="http://schemas.microsoft.com/office/infopath/2007/PartnerControls">
        <TermInfo xmlns="http://schemas.microsoft.com/office/infopath/2007/PartnerControls">
          <TermName xmlns="http://schemas.microsoft.com/office/infopath/2007/PartnerControls">Field development documentation (PETEC)</TermName>
          <TermId xmlns="http://schemas.microsoft.com/office/infopath/2007/PartnerControls">69b626a2-a6f2-46c0-9ce3-2826a0d13279</TermId>
        </TermInfo>
      </Terms>
    </c71f94430ee24530b6af52dc58e8598c>
    <o6fe11a35735487dac377a215490fa4b xmlns="fd704824-0a23-4fa9-865e-467f226820c1">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23cc2eaf-b88f-49bf-9aee-2309aadb8846</TermId>
        </TermInfo>
      </Terms>
    </o6fe11a35735487dac377a215490fa4b>
    <j463fd55c1e24278acd7d668b68aa43a xmlns="fd704824-0a23-4fa9-865e-467f226820c1">
      <Terms xmlns="http://schemas.microsoft.com/office/infopath/2007/PartnerControls">
        <TermInfo xmlns="http://schemas.microsoft.com/office/infopath/2007/PartnerControls">
          <TermName xmlns="http://schemas.microsoft.com/office/infopath/2007/PartnerControls">EPN EPS SNORRE AREA (EPN EPS SN)</TermName>
          <TermId xmlns="http://schemas.microsoft.com/office/infopath/2007/PartnerControls">e37e2651-b411-4b51-87c6-fdf25672a57b</TermId>
        </TermInfo>
      </Terms>
    </j463fd55c1e24278acd7d668b68aa43a>
    <g971e9ce8060489b80a056801d36d93d xmlns="fd704824-0a23-4fa9-865e-467f226820c1">
      <Terms xmlns="http://schemas.microsoft.com/office/infopath/2007/PartnerControls">
        <TermInfo xmlns="http://schemas.microsoft.com/office/infopath/2007/PartnerControls">
          <TermName xmlns="http://schemas.microsoft.com/office/infopath/2007/PartnerControls">Geophysical Data</TermName>
          <TermId xmlns="http://schemas.microsoft.com/office/infopath/2007/PartnerControls">a2647326-30ef-42cc-bc5a-9f6f7196dce5</TermId>
        </TermInfo>
      </Terms>
    </g971e9ce8060489b80a056801d36d93d>
    <CoverageTechnicalDocumentType xmlns="98467a8a-d6cc-4b30-9066-71e79ddf2047" xsi:nil="true"/>
    <b519d5ff8fc64ffea9cb9a4c0b377271 xmlns="fd704824-0a23-4fa9-865e-467f226820c1">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3361fef0-33ac-457d-8a1d-df19735ffcb1</TermId>
        </TermInfo>
      </Terms>
    </b519d5ff8fc64ffea9cb9a4c0b377271>
    <i9c25820149e494aaf118553dc6cf47b xmlns="fd704824-0a23-4fa9-865e-467f226820c1">
      <Terms xmlns="http://schemas.microsoft.com/office/infopath/2007/PartnerControls"/>
    </i9c25820149e494aaf118553dc6cf47b>
    <m0347c9175b146a684f1230523809245 xmlns="fd704824-0a23-4fa9-865e-467f226820c1">
      <Terms xmlns="http://schemas.microsoft.com/office/infopath/2007/PartnerControls"/>
    </m0347c9175b146a684f1230523809245>
    <gd56e2644879487f8da67586944cf0f5 xmlns="fd704824-0a23-4fa9-865e-467f226820c1">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af4d3abd-d88d-48b7-8fea-db9baac9496f</TermId>
        </TermInfo>
      </Terms>
    </gd56e2644879487f8da67586944cf0f5>
    <d632f762b19c46329b06e4a329cb5038 xmlns="fd704824-0a23-4fa9-865e-467f226820c1">
      <Terms xmlns="http://schemas.microsoft.com/office/infopath/2007/PartnerControls">
        <TermInfo xmlns="http://schemas.microsoft.com/office/infopath/2007/PartnerControls">
          <TermName xmlns="http://schemas.microsoft.com/office/infopath/2007/PartnerControls">EXPLORATION ＆ PRODUCTION NORWAY (EPN)</TermName>
          <TermId xmlns="http://schemas.microsoft.com/office/infopath/2007/PartnerControls">549f4d9b-e032-4f6f-88fa-913655c22a47</TermId>
        </TermInfo>
      </Terms>
    </d632f762b19c46329b06e4a329cb5038>
    <mbf6ec96a4d94feeaf76fee4d5d0c80e xmlns="fd704824-0a23-4fa9-865e-467f226820c1">
      <Terms xmlns="http://schemas.microsoft.com/office/infopath/2007/PartnerControls">
        <TermInfo xmlns="http://schemas.microsoft.com/office/infopath/2007/PartnerControls">
          <TermName xmlns="http://schemas.microsoft.com/office/infopath/2007/PartnerControls">Norway</TermName>
          <TermId xmlns="http://schemas.microsoft.com/office/infopath/2007/PartnerControls">cd21f0fc-a0f3-48c6-8f36-ae1c60534e37</TermId>
        </TermInfo>
      </Terms>
    </mbf6ec96a4d94feeaf76fee4d5d0c80e>
    <l6c40698b63d41d0a73f413a0d4a40c9 xmlns="fd704824-0a23-4fa9-865e-467f226820c1">
      <Terms xmlns="http://schemas.microsoft.com/office/infopath/2007/PartnerControls"/>
    </l6c40698b63d41d0a73f413a0d4a40c9>
    <Comment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Equinor Document" ma:contentTypeID="0x01010021A623C39873404E8BA89587BD4428B401006F86A6E003E43C4E971D2B5C2DDAD545" ma:contentTypeVersion="20" ma:contentTypeDescription="" ma:contentTypeScope="" ma:versionID="3848164479bca2f86fddeb35e34c9aeb">
  <xsd:schema xmlns:xsd="http://www.w3.org/2001/XMLSchema" xmlns:xs="http://www.w3.org/2001/XMLSchema" xmlns:p="http://schemas.microsoft.com/office/2006/metadata/properties" xmlns:ns1="http://schemas.microsoft.com/sharepoint/v3" xmlns:ns2="fd704824-0a23-4fa9-865e-467f226820c1" xmlns:ns3="5b4e24bb-367d-45dc-b637-097f3fb44482" xmlns:ns4="98467a8a-d6cc-4b30-9066-71e79ddf2047" xmlns:ns5="http://schemas.microsoft.com/sharepoint/v4" targetNamespace="http://schemas.microsoft.com/office/2006/metadata/properties" ma:root="true" ma:fieldsID="e1f45f997488df8d2db91761a0bf4267" ns1:_="" ns2:_="" ns3:_="" ns4:_="" ns5:_="">
    <xsd:import namespace="http://schemas.microsoft.com/sharepoint/v3"/>
    <xsd:import namespace="fd704824-0a23-4fa9-865e-467f226820c1"/>
    <xsd:import namespace="5b4e24bb-367d-45dc-b637-097f3fb44482"/>
    <xsd:import namespace="98467a8a-d6cc-4b30-9066-71e79ddf2047"/>
    <xsd:import namespace="http://schemas.microsoft.com/sharepoint/v4"/>
    <xsd:element name="properties">
      <xsd:complexType>
        <xsd:sequence>
          <xsd:element name="documentManagement">
            <xsd:complexType>
              <xsd:all>
                <xsd:element ref="ns2:hfb23c77fa4f4618a5f446ac03ac12ab" minOccurs="0"/>
                <xsd:element ref="ns3:TaxCatchAll" minOccurs="0"/>
                <xsd:element ref="ns3:TaxCatchAllLabel" minOccurs="0"/>
                <xsd:element ref="ns2:g971e9ce8060489b80a056801d36d93d" minOccurs="0"/>
                <xsd:element ref="ns2:c71f94430ee24530b6af52dc58e8598c" minOccurs="0"/>
                <xsd:element ref="ns2:d632f762b19c46329b06e4a329cb5038" minOccurs="0"/>
                <xsd:element ref="ns2:b519d5ff8fc64ffea9cb9a4c0b377271" minOccurs="0"/>
                <xsd:element ref="ns2:gd56e2644879487f8da67586944cf0f5" minOccurs="0"/>
                <xsd:element ref="ns2:mbf6ec96a4d94feeaf76fee4d5d0c80e" minOccurs="0"/>
                <xsd:element ref="ns2:m9e92212f5fa42fa9b52bc2f3224e0af" minOccurs="0"/>
                <xsd:element ref="ns2:o6fe11a35735487dac377a215490fa4b" minOccurs="0"/>
                <xsd:element ref="ns2:_dlc_DocId" minOccurs="0"/>
                <xsd:element ref="ns2:_dlc_DocIdUrl" minOccurs="0"/>
                <xsd:element ref="ns2:_dlc_DocIdPersistId" minOccurs="0"/>
                <xsd:element ref="ns1:Comments" minOccurs="0"/>
                <xsd:element ref="ns1:_dlc_Exempt" minOccurs="0"/>
                <xsd:element ref="ns1:_dlc_ExpireDateSaved" minOccurs="0"/>
                <xsd:element ref="ns1:_dlc_ExpireDate" minOccurs="0"/>
                <xsd:element ref="ns4:CoverageTechnicalDocumentType" minOccurs="0"/>
                <xsd:element ref="ns2:m7686c1c51d14f838ec16d26d3885eca" minOccurs="0"/>
                <xsd:element ref="ns2:i9c25820149e494aaf118553dc6cf47b" minOccurs="0"/>
                <xsd:element ref="ns2:m0347c9175b146a684f1230523809245" minOccurs="0"/>
                <xsd:element ref="ns5:IconOverlay" minOccurs="0"/>
                <xsd:element ref="ns1:_vti_ItemDeclaredRecord" minOccurs="0"/>
                <xsd:element ref="ns1:_vti_ItemHoldRecordStatus" minOccurs="0"/>
                <xsd:element ref="ns2:l6c40698b63d41d0a73f413a0d4a40c9" minOccurs="0"/>
                <xsd:element ref="ns2:j463fd55c1e24278acd7d668b68aa43a"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ments" ma:index="31" nillable="true" ma:displayName="Comments" ma:internalName="Comments">
      <xsd:simpleType>
        <xsd:restriction base="dms:Note">
          <xsd:maxLength value="255"/>
        </xsd:restriction>
      </xsd:simpleType>
    </xsd:element>
    <xsd:element name="_dlc_Exempt" ma:index="32" nillable="true" ma:displayName="Exempt from Policy" ma:hidden="true" ma:internalName="_dlc_Exempt" ma:readOnly="true">
      <xsd:simpleType>
        <xsd:restriction base="dms:Unknown"/>
      </xsd:simpleType>
    </xsd:element>
    <xsd:element name="_dlc_ExpireDateSaved" ma:index="33" nillable="true" ma:displayName="Original Expiration Date" ma:hidden="true" ma:internalName="_dlc_ExpireDateSaved" ma:readOnly="true">
      <xsd:simpleType>
        <xsd:restriction base="dms:DateTime"/>
      </xsd:simpleType>
    </xsd:element>
    <xsd:element name="_dlc_ExpireDate" ma:index="34" nillable="true" ma:displayName="Expiration Date" ma:description="" ma:hidden="true" ma:indexed="true" ma:internalName="_dlc_ExpireDate" ma:readOnly="true">
      <xsd:simpleType>
        <xsd:restriction base="dms:DateTime"/>
      </xsd:simpleType>
    </xsd:element>
    <xsd:element name="_vti_ItemDeclaredRecord" ma:index="43" nillable="true" ma:displayName="Declared Record" ma:hidden="true" ma:internalName="_vti_ItemDeclaredRecord" ma:readOnly="true">
      <xsd:simpleType>
        <xsd:restriction base="dms:DateTime"/>
      </xsd:simpleType>
    </xsd:element>
    <xsd:element name="_vti_ItemHoldRecordStatus" ma:index="44"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704824-0a23-4fa9-865e-467f226820c1" elementFormDefault="qualified">
    <xsd:import namespace="http://schemas.microsoft.com/office/2006/documentManagement/types"/>
    <xsd:import namespace="http://schemas.microsoft.com/office/infopath/2007/PartnerControls"/>
    <xsd:element name="hfb23c77fa4f4618a5f446ac03ac12ab" ma:index="8" ma:taxonomy="true" ma:internalName="hfb23c77fa4f4618a5f446ac03ac12ab" ma:taxonomyFieldName="EIMProcessArea" ma:displayName="Process Area" ma:default="3;#Petroleum technology and IOR (PETEC)|83ffe87d-e8da-4474-9024-6452dddc34cd" ma:fieldId="{1fb23c77-fa4f-4618-a5f4-46ac03ac12ab}" ma:sspId="02f74cf1-ae9f-400d-bc52-3bcd3a9e177f" ma:termSetId="041c847a-4248-484c-8e89-6aba1a2f3a53" ma:anchorId="00000000-0000-0000-0000-000000000000" ma:open="false" ma:isKeyword="false">
      <xsd:complexType>
        <xsd:sequence>
          <xsd:element ref="pc:Terms" minOccurs="0" maxOccurs="1"/>
        </xsd:sequence>
      </xsd:complexType>
    </xsd:element>
    <xsd:element name="g971e9ce8060489b80a056801d36d93d" ma:index="12" ma:taxonomy="true" ma:internalName="g971e9ce8060489b80a056801d36d93d" ma:taxonomyFieldName="EIMProcess" ma:displayName="Process" ma:default="1939;#Geophysical Data|a2647326-30ef-42cc-bc5a-9f6f7196dce5" ma:fieldId="{0971e9ce-8060-489b-80a0-56801d36d93d}" ma:sspId="02f74cf1-ae9f-400d-bc52-3bcd3a9e177f" ma:termSetId="3b80e1d2-5900-412d-b185-fa8652847d19" ma:anchorId="00000000-0000-0000-0000-000000000000" ma:open="false" ma:isKeyword="false">
      <xsd:complexType>
        <xsd:sequence>
          <xsd:element ref="pc:Terms" minOccurs="0" maxOccurs="1"/>
        </xsd:sequence>
      </xsd:complexType>
    </xsd:element>
    <xsd:element name="c71f94430ee24530b6af52dc58e8598c" ma:index="14" ma:taxonomy="true" ma:internalName="c71f94430ee24530b6af52dc58e8598c" ma:taxonomyFieldName="EIMInformationAsset" ma:displayName="Information Asset" ma:readOnly="false" ma:default="" ma:fieldId="{c71f9443-0ee2-4530-b6af-52dc58e8598c}" ma:sspId="02f74cf1-ae9f-400d-bc52-3bcd3a9e177f" ma:termSetId="b76f03a6-1db7-44cf-ab25-1870b16029af" ma:anchorId="00000000-0000-0000-0000-000000000000" ma:open="false" ma:isKeyword="false">
      <xsd:complexType>
        <xsd:sequence>
          <xsd:element ref="pc:Terms" minOccurs="0" maxOccurs="1"/>
        </xsd:sequence>
      </xsd:complexType>
    </xsd:element>
    <xsd:element name="d632f762b19c46329b06e4a329cb5038" ma:index="16" ma:taxonomy="true" ma:internalName="d632f762b19c46329b06e4a329cb5038" ma:taxonomyFieldName="EIMBusinessArea" ma:displayName="Business Area" ma:default="2038;#EXPLORATION ＆ PRODUCTION NORWAY (EPN)|549f4d9b-e032-4f6f-88fa-913655c22a47" ma:fieldId="{d632f762-b19c-4632-9b06-e4a329cb5038}" ma:sspId="02f74cf1-ae9f-400d-bc52-3bcd3a9e177f" ma:termSetId="a8ca9a86-9113-48ea-8063-579000373f6c" ma:anchorId="00000000-0000-0000-0000-000000000000" ma:open="false" ma:isKeyword="false">
      <xsd:complexType>
        <xsd:sequence>
          <xsd:element ref="pc:Terms" minOccurs="0" maxOccurs="1"/>
        </xsd:sequence>
      </xsd:complexType>
    </xsd:element>
    <xsd:element name="b519d5ff8fc64ffea9cb9a4c0b377271" ma:index="18" ma:taxonomy="true" ma:internalName="b519d5ff8fc64ffea9cb9a4c0b377271" ma:taxonomyFieldName="EIMSecurityClassification" ma:displayName="Security Classification" ma:default="6;#Internal|3361fef0-33ac-457d-8a1d-df19735ffcb1" ma:fieldId="{b519d5ff-8fc6-4ffe-a9cb-9a4c0b377271}" ma:sspId="02f74cf1-ae9f-400d-bc52-3bcd3a9e177f" ma:termSetId="6586e8a5-4521-47b6-a267-a502c9a77ea2" ma:anchorId="00000000-0000-0000-0000-000000000000" ma:open="false" ma:isKeyword="false">
      <xsd:complexType>
        <xsd:sequence>
          <xsd:element ref="pc:Terms" minOccurs="0" maxOccurs="1"/>
        </xsd:sequence>
      </xsd:complexType>
    </xsd:element>
    <xsd:element name="gd56e2644879487f8da67586944cf0f5" ma:index="20" ma:taxonomy="true" ma:internalName="gd56e2644879487f8da67586944cf0f5" ma:taxonomyFieldName="EIMStatus" ma:displayName="Status" ma:readOnly="false" ma:default="1;#Draft|af4d3abd-d88d-48b7-8fea-db9baac9496f" ma:fieldId="{0d56e264-4879-487f-8da6-7586944cf0f5}" ma:sspId="02f74cf1-ae9f-400d-bc52-3bcd3a9e177f" ma:termSetId="ee819452-dde8-4ad2-a8b9-030bdfafa61b" ma:anchorId="00000000-0000-0000-0000-000000000000" ma:open="false" ma:isKeyword="false">
      <xsd:complexType>
        <xsd:sequence>
          <xsd:element ref="pc:Terms" minOccurs="0" maxOccurs="1"/>
        </xsd:sequence>
      </xsd:complexType>
    </xsd:element>
    <xsd:element name="mbf6ec96a4d94feeaf76fee4d5d0c80e" ma:index="22" ma:taxonomy="true" ma:internalName="mbf6ec96a4d94feeaf76fee4d5d0c80e" ma:taxonomyFieldName="EIMCountry" ma:displayName="Country" ma:default="8;#Norway|cd21f0fc-a0f3-48c6-8f36-ae1c60534e37" ma:fieldId="{6bf6ec96-a4d9-4fee-af76-fee4d5d0c80e}" ma:sspId="02f74cf1-ae9f-400d-bc52-3bcd3a9e177f" ma:termSetId="0250f7c1-058f-435e-97fc-c7f58584592f" ma:anchorId="00000000-0000-0000-0000-000000000000" ma:open="false" ma:isKeyword="false">
      <xsd:complexType>
        <xsd:sequence>
          <xsd:element ref="pc:Terms" minOccurs="0" maxOccurs="1"/>
        </xsd:sequence>
      </xsd:complexType>
    </xsd:element>
    <xsd:element name="m9e92212f5fa42fa9b52bc2f3224e0af" ma:index="24" ma:taxonomy="true" ma:internalName="m9e92212f5fa42fa9b52bc2f3224e0af" ma:taxonomyFieldName="EIMLegalEntity" ma:displayName="Legal Entity" ma:readOnly="false" ma:default="1;#Equinor ASA|98c35a5d-62b8-4578-be3d-53b9f4deec1f" ma:fieldId="{69e92212-f5fa-42fa-9b52-bc2f3224e0af}" ma:sspId="02f74cf1-ae9f-400d-bc52-3bcd3a9e177f" ma:termSetId="547ebc0c-73a3-4a88-b498-ea2a950fe21d" ma:anchorId="00000000-0000-0000-0000-000000000000" ma:open="false" ma:isKeyword="false">
      <xsd:complexType>
        <xsd:sequence>
          <xsd:element ref="pc:Terms" minOccurs="0" maxOccurs="1"/>
        </xsd:sequence>
      </xsd:complexType>
    </xsd:element>
    <xsd:element name="o6fe11a35735487dac377a215490fa4b" ma:index="26" nillable="true" ma:taxonomy="true" ma:internalName="o6fe11a35735487dac377a215490fa4b" ma:taxonomyFieldName="EIMSource" ma:displayName="Source" ma:default="1;#Office 365|23cc2eaf-b88f-49bf-9aee-2309aadb8846" ma:fieldId="{86fe11a3-5735-487d-ac37-7a215490fa4b}" ma:sspId="02f74cf1-ae9f-400d-bc52-3bcd3a9e177f" ma:termSetId="68f706c4-2129-47d0-b770-1bab961b61be"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_dlc_DocIdUrl" ma:index="2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true">
      <xsd:simpleType>
        <xsd:restriction base="dms:Boolean"/>
      </xsd:simpleType>
    </xsd:element>
    <xsd:element name="m7686c1c51d14f838ec16d26d3885eca" ma:index="36" nillable="true" ma:taxonomy="true" ma:internalName="m7686c1c51d14f838ec16d26d3885eca" ma:taxonomyFieldName="EIMLicense" ma:displayName="License" ma:default="" ma:fieldId="{67686c1c-51d1-4f83-8ec1-6d26d3885eca}" ma:taxonomyMulti="true" ma:sspId="02f74cf1-ae9f-400d-bc52-3bcd3a9e177f" ma:termSetId="6c8238d0-84a8-4183-b7b1-be0b06d14b7b" ma:anchorId="00000000-0000-0000-0000-000000000000" ma:open="false" ma:isKeyword="false">
      <xsd:complexType>
        <xsd:sequence>
          <xsd:element ref="pc:Terms" minOccurs="0" maxOccurs="1"/>
        </xsd:sequence>
      </xsd:complexType>
    </xsd:element>
    <xsd:element name="i9c25820149e494aaf118553dc6cf47b" ma:index="38" nillable="true" ma:taxonomy="true" ma:internalName="i9c25820149e494aaf118553dc6cf47b" ma:taxonomyFieldName="EIMDecisionGate" ma:displayName="Decision Gate" ma:default="" ma:fieldId="{29c25820-149e-494a-af11-8553dc6cf47b}" ma:sspId="02f74cf1-ae9f-400d-bc52-3bcd3a9e177f" ma:termSetId="aa7075b8-d08f-492d-8b3b-46b38bab4a0d" ma:anchorId="00000000-0000-0000-0000-000000000000" ma:open="false" ma:isKeyword="false">
      <xsd:complexType>
        <xsd:sequence>
          <xsd:element ref="pc:Terms" minOccurs="0" maxOccurs="1"/>
        </xsd:sequence>
      </xsd:complexType>
    </xsd:element>
    <xsd:element name="m0347c9175b146a684f1230523809245" ma:index="40" nillable="true" ma:taxonomy="true" ma:internalName="m0347c9175b146a684f1230523809245" ma:taxonomyFieldName="EIMDiscipline" ma:displayName="Discipline" ma:default="" ma:fieldId="{60347c91-75b1-46a6-84f1-230523809245}" ma:taxonomyMulti="true" ma:sspId="02f74cf1-ae9f-400d-bc52-3bcd3a9e177f" ma:termSetId="d1866989-1eec-46c3-b7d1-bd44d1645697" ma:anchorId="00000000-0000-0000-0000-000000000000" ma:open="false" ma:isKeyword="false">
      <xsd:complexType>
        <xsd:sequence>
          <xsd:element ref="pc:Terms" minOccurs="0" maxOccurs="1"/>
        </xsd:sequence>
      </xsd:complexType>
    </xsd:element>
    <xsd:element name="l6c40698b63d41d0a73f413a0d4a40c9" ma:index="45" nillable="true" ma:taxonomy="true" ma:internalName="l6c40698b63d41d0a73f413a0d4a40c9" ma:taxonomyFieldName="EIMField" ma:displayName="Field" ma:default="" ma:fieldId="{56c40698-b63d-41d0-a73f-413a0d4a40c9}" ma:taxonomyMulti="true" ma:sspId="02f74cf1-ae9f-400d-bc52-3bcd3a9e177f" ma:termSetId="bb03b0af-6c71-485a-8d19-649941a9afaa" ma:anchorId="00000000-0000-0000-0000-000000000000" ma:open="false" ma:isKeyword="false">
      <xsd:complexType>
        <xsd:sequence>
          <xsd:element ref="pc:Terms" minOccurs="0" maxOccurs="1"/>
        </xsd:sequence>
      </xsd:complexType>
    </xsd:element>
    <xsd:element name="j463fd55c1e24278acd7d668b68aa43a" ma:index="47" nillable="true" ma:taxonomy="true" ma:internalName="j463fd55c1e24278acd7d668b68aa43a" ma:taxonomyFieldName="EIMOrganisationUnit" ma:displayName="Organisation Unit" ma:default="11;#EPN EPS SNORRE AREA (EPN EPS SN)|e37e2651-b411-4b51-87c6-fdf25672a57b" ma:fieldId="{3463fd55-c1e2-4278-acd7-d668b68aa43a}" ma:sspId="02f74cf1-ae9f-400d-bc52-3bcd3a9e177f" ma:termSetId="f36a540b-7bb7-4142-ae76-bc96ba0f7f01" ma:anchorId="00000000-0000-0000-0000-000000000000" ma:open="false" ma:isKeyword="false">
      <xsd:complexType>
        <xsd:sequence>
          <xsd:element ref="pc:Terms" minOccurs="0" maxOccurs="1"/>
        </xsd:sequence>
      </xsd:complexType>
    </xsd:element>
    <xsd:element name="SharedWithUsers" ma:index="5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5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b4e24bb-367d-45dc-b637-097f3fb44482"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14864f8b-d1e0-4aa0-a1c6-93972c02741e}" ma:internalName="TaxCatchAll" ma:showField="CatchAllData" ma:web="fd704824-0a23-4fa9-865e-467f226820c1">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14864f8b-d1e0-4aa0-a1c6-93972c02741e}" ma:internalName="TaxCatchAllLabel" ma:readOnly="true" ma:showField="CatchAllDataLabel" ma:web="fd704824-0a23-4fa9-865e-467f226820c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8467a8a-d6cc-4b30-9066-71e79ddf2047" elementFormDefault="qualified">
    <xsd:import namespace="http://schemas.microsoft.com/office/2006/documentManagement/types"/>
    <xsd:import namespace="http://schemas.microsoft.com/office/infopath/2007/PartnerControls"/>
    <xsd:element name="CoverageTechnicalDocumentType" ma:index="35" nillable="true" ma:displayName="Technical Document Type" ma:description="" ma:internalName="Technical_x0020_Document_x0020_Type">
      <xsd:simpleType>
        <xsd:restriction base="dms:Text">
          <xsd:maxLength value="255"/>
        </xsd:restriction>
      </xsd:simpleType>
    </xsd:element>
    <xsd:element name="MediaServiceMetadata" ma:index="49" nillable="true" ma:displayName="MediaServiceMetadata" ma:hidden="true" ma:internalName="MediaServiceMetadata" ma:readOnly="true">
      <xsd:simpleType>
        <xsd:restriction base="dms:Note"/>
      </xsd:simpleType>
    </xsd:element>
    <xsd:element name="MediaServiceFastMetadata" ma:index="50" nillable="true" ma:displayName="MediaServiceFastMetadata" ma:hidden="true" ma:internalName="MediaServiceFast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ServiceAutoTags" ma:index="52" nillable="true" ma:displayName="Tags" ma:internalName="MediaServiceAutoTags" ma:readOnly="true">
      <xsd:simpleType>
        <xsd:restriction base="dms:Text"/>
      </xsd:simpleType>
    </xsd:element>
    <xsd:element name="MediaServiceLocation" ma:index="53" nillable="true" ma:displayName="Location" ma:internalName="MediaServiceLocation" ma:readOnly="true">
      <xsd:simpleType>
        <xsd:restriction base="dms:Text"/>
      </xsd:simpleType>
    </xsd:element>
    <xsd:element name="MediaServiceOCR" ma:index="54" nillable="true" ma:displayName="Extracted Text" ma:internalName="MediaServiceOCR" ma:readOnly="true">
      <xsd:simpleType>
        <xsd:restriction base="dms:Note">
          <xsd:maxLength value="255"/>
        </xsd:restriction>
      </xsd:simpleType>
    </xsd:element>
    <xsd:element name="MediaServiceGenerationTime" ma:index="55" nillable="true" ma:displayName="MediaServiceGenerationTime" ma:hidden="true" ma:internalName="MediaServiceGenerationTime" ma:readOnly="true">
      <xsd:simpleType>
        <xsd:restriction base="dms:Text"/>
      </xsd:simpleType>
    </xsd:element>
    <xsd:element name="MediaServiceEventHashCode" ma:index="5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C31847-4AFD-4470-86A9-767F25A8D3D2}">
  <ds:schemaRefs>
    <ds:schemaRef ds:uri="Microsoft.SharePoint.Taxonomy.ContentTypeSync"/>
  </ds:schemaRefs>
</ds:datastoreItem>
</file>

<file path=customXml/itemProps2.xml><?xml version="1.0" encoding="utf-8"?>
<ds:datastoreItem xmlns:ds="http://schemas.openxmlformats.org/officeDocument/2006/customXml" ds:itemID="{2A5F48C5-87CE-4C1A-A5A5-B052A0658DCB}">
  <ds:schemaRefs>
    <ds:schemaRef ds:uri="http://purl.org/dc/elements/1.1/"/>
    <ds:schemaRef ds:uri="http://schemas.microsoft.com/office/2006/metadata/properties"/>
    <ds:schemaRef ds:uri="http://schemas.microsoft.com/office/infopath/2007/PartnerControls"/>
    <ds:schemaRef ds:uri="http://schemas.microsoft.com/sharepoint/v3"/>
    <ds:schemaRef ds:uri="http://schemas.microsoft.com/sharepoint/v4"/>
    <ds:schemaRef ds:uri="http://purl.org/dc/terms/"/>
    <ds:schemaRef ds:uri="http://schemas.openxmlformats.org/package/2006/metadata/core-properties"/>
    <ds:schemaRef ds:uri="98467a8a-d6cc-4b30-9066-71e79ddf2047"/>
    <ds:schemaRef ds:uri="http://schemas.microsoft.com/office/2006/documentManagement/types"/>
    <ds:schemaRef ds:uri="5b4e24bb-367d-45dc-b637-097f3fb44482"/>
    <ds:schemaRef ds:uri="fd704824-0a23-4fa9-865e-467f226820c1"/>
    <ds:schemaRef ds:uri="http://www.w3.org/XML/1998/namespace"/>
    <ds:schemaRef ds:uri="http://purl.org/dc/dcmitype/"/>
  </ds:schemaRefs>
</ds:datastoreItem>
</file>

<file path=customXml/itemProps3.xml><?xml version="1.0" encoding="utf-8"?>
<ds:datastoreItem xmlns:ds="http://schemas.openxmlformats.org/officeDocument/2006/customXml" ds:itemID="{025CC262-A160-414A-B243-9D33A0E292CC}">
  <ds:schemaRefs>
    <ds:schemaRef ds:uri="5b4e24bb-367d-45dc-b637-097f3fb44482"/>
    <ds:schemaRef ds:uri="98467a8a-d6cc-4b30-9066-71e79ddf2047"/>
    <ds:schemaRef ds:uri="fd704824-0a23-4fa9-865e-467f226820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2F7D7CC-82AF-4A85-88C1-72007D876F08}">
  <ds:schemaRefs>
    <ds:schemaRef ds:uri="http://schemas.microsoft.com/sharepoint/events"/>
  </ds:schemaRefs>
</ds:datastoreItem>
</file>

<file path=customXml/itemProps5.xml><?xml version="1.0" encoding="utf-8"?>
<ds:datastoreItem xmlns:ds="http://schemas.openxmlformats.org/officeDocument/2006/customXml" ds:itemID="{AB545746-86A2-4CF6-8F8F-E59401A131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For Internal presentations and PDF Export</Template>
  <TotalTime>8024</TotalTime>
  <Words>2155</Words>
  <Application>Microsoft Office PowerPoint</Application>
  <PresentationFormat>Widescreen</PresentationFormat>
  <Paragraphs>511</Paragraphs>
  <Slides>26</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-apple-system</vt:lpstr>
      <vt:lpstr>Equinor Light</vt:lpstr>
      <vt:lpstr>Equinor</vt:lpstr>
      <vt:lpstr>Calibri</vt:lpstr>
      <vt:lpstr>Equinor Medium</vt:lpstr>
      <vt:lpstr>Wingdings</vt:lpstr>
      <vt:lpstr>Courier New</vt:lpstr>
      <vt:lpstr>Office-tema</vt:lpstr>
      <vt:lpstr>Custom Design</vt:lpstr>
      <vt:lpstr>Webviz-4D Drogon</vt:lpstr>
      <vt:lpstr>Webviz-4D Vision: Make 4D seismic results easily available for Petec assets </vt:lpstr>
      <vt:lpstr>Release Notes (10.12.2021)</vt:lpstr>
      <vt:lpstr>Application overview</vt:lpstr>
      <vt:lpstr>Webviz-4D Main functionality</vt:lpstr>
      <vt:lpstr>Known Issues (01.12.2021)</vt:lpstr>
      <vt:lpstr>Webviz-4D Well layers </vt:lpstr>
      <vt:lpstr>Hints and tricks</vt:lpstr>
      <vt:lpstr> Input data  </vt:lpstr>
      <vt:lpstr>Backlog (high priorities)</vt:lpstr>
      <vt:lpstr>Connections/links to other projects/activities</vt:lpstr>
      <vt:lpstr>Timelapse files</vt:lpstr>
      <vt:lpstr>Timelapse maps overview</vt:lpstr>
      <vt:lpstr>Surface/zone overview</vt:lpstr>
      <vt:lpstr>4D intervals overview</vt:lpstr>
      <vt:lpstr>Ensemble overview</vt:lpstr>
      <vt:lpstr>Exercise 1: Start and stop Webviz-4D </vt:lpstr>
      <vt:lpstr>Exercise 2: Compare observed and simulated maps</vt:lpstr>
      <vt:lpstr>Exercise 3: Compare only observed maps</vt:lpstr>
      <vt:lpstr>Exercise 4: Well layers</vt:lpstr>
      <vt:lpstr>Exercise 4: Well layers (cont.)</vt:lpstr>
      <vt:lpstr>Exercise 4: Well layers (cont.)</vt:lpstr>
      <vt:lpstr>Exercise 5: Wellbore overview</vt:lpstr>
      <vt:lpstr>Exercise 6: Production/injection overview</vt:lpstr>
      <vt:lpstr>Exercise 7: Check the 4D response around well P-6A</vt:lpstr>
      <vt:lpstr>Exercise 7: Check the 4D response around well P-6A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Åshild Skålnes</dc:creator>
  <cp:lastModifiedBy>Åshild Skålnes</cp:lastModifiedBy>
  <cp:revision>51</cp:revision>
  <dcterms:created xsi:type="dcterms:W3CDTF">2020-11-19T06:47:42Z</dcterms:created>
  <dcterms:modified xsi:type="dcterms:W3CDTF">2023-09-21T10:57:57Z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ContentTypeId">
    <vt:lpwstr>0x01010021A623C39873404E8BA89587BD4428B401006F86A6E003E43C4E971D2B5C2DDAD545</vt:lpwstr>
  </property>
  <property fmtid="{D5CDD505-2E9C-101B-9397-08002B2CF9AE}" pid="4" name="EIMLegalEntity">
    <vt:lpwstr>9;#Equinor ASA|98c35a5d-62b8-4578-be3d-53b9f4deec1f</vt:lpwstr>
  </property>
  <property fmtid="{D5CDD505-2E9C-101B-9397-08002B2CF9AE}" pid="5" name="EIMStatus">
    <vt:lpwstr>7;#Draft|af4d3abd-d88d-48b7-8fea-db9baac9496f</vt:lpwstr>
  </property>
  <property fmtid="{D5CDD505-2E9C-101B-9397-08002B2CF9AE}" pid="6" name="EIMBusinessArea">
    <vt:lpwstr>2038;#EXPLORATION ＆ PRODUCTION NORWAY (EPN)|549f4d9b-e032-4f6f-88fa-913655c22a47</vt:lpwstr>
  </property>
  <property fmtid="{D5CDD505-2E9C-101B-9397-08002B2CF9AE}" pid="7" name="EIMDiscipline">
    <vt:lpwstr/>
  </property>
  <property fmtid="{D5CDD505-2E9C-101B-9397-08002B2CF9AE}" pid="8" name="EIMCountry">
    <vt:lpwstr>8;#Norway|cd21f0fc-a0f3-48c6-8f36-ae1c60534e37</vt:lpwstr>
  </property>
  <property fmtid="{D5CDD505-2E9C-101B-9397-08002B2CF9AE}" pid="9" name="EIMSource">
    <vt:lpwstr>102;#Office 365|23cc2eaf-b88f-49bf-9aee-2309aadb8846</vt:lpwstr>
  </property>
  <property fmtid="{D5CDD505-2E9C-101B-9397-08002B2CF9AE}" pid="10" name="EIMLicense">
    <vt:lpwstr/>
  </property>
  <property fmtid="{D5CDD505-2E9C-101B-9397-08002B2CF9AE}" pid="11" name="EIMSecurityClassification">
    <vt:lpwstr>6;#Internal|3361fef0-33ac-457d-8a1d-df19735ffcb1</vt:lpwstr>
  </property>
  <property fmtid="{D5CDD505-2E9C-101B-9397-08002B2CF9AE}" pid="12" name="EIMProcess">
    <vt:lpwstr>1939;#Geophysical Data|a2647326-30ef-42cc-bc5a-9f6f7196dce5</vt:lpwstr>
  </property>
  <property fmtid="{D5CDD505-2E9C-101B-9397-08002B2CF9AE}" pid="13" name="EIMField">
    <vt:lpwstr/>
  </property>
  <property fmtid="{D5CDD505-2E9C-101B-9397-08002B2CF9AE}" pid="14" name="EIMDecisionGate">
    <vt:lpwstr/>
  </property>
  <property fmtid="{D5CDD505-2E9C-101B-9397-08002B2CF9AE}" pid="15" name="EIMOrganisationUnit">
    <vt:lpwstr>11;#EPN EPS SNORRE AREA (EPN EPS SN)|e37e2651-b411-4b51-87c6-fdf25672a57b</vt:lpwstr>
  </property>
  <property fmtid="{D5CDD505-2E9C-101B-9397-08002B2CF9AE}" pid="16" name="EIMProcessArea">
    <vt:lpwstr>3;#Petroleum technology and IOR (PETEC)|83ffe87d-e8da-4474-9024-6452dddc34cd</vt:lpwstr>
  </property>
  <property fmtid="{D5CDD505-2E9C-101B-9397-08002B2CF9AE}" pid="17" name="EIMInformationAsset">
    <vt:lpwstr>1954;#Field development documentation (PETEC)|69b626a2-a6f2-46c0-9ce3-2826a0d13279</vt:lpwstr>
  </property>
</Properties>
</file>